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69" r:id="rId3"/>
    <p:sldId id="257" r:id="rId4"/>
    <p:sldId id="258" r:id="rId5"/>
    <p:sldId id="259" r:id="rId6"/>
    <p:sldId id="260" r:id="rId7"/>
    <p:sldId id="261" r:id="rId8"/>
    <p:sldId id="262" r:id="rId9"/>
    <p:sldId id="268" r:id="rId10"/>
    <p:sldId id="263" r:id="rId11"/>
    <p:sldId id="264" r:id="rId12"/>
    <p:sldId id="265" r:id="rId13"/>
    <p:sldId id="267" r:id="rId14"/>
    <p:sldId id="266" r:id="rId15"/>
  </p:sldIdLst>
  <p:sldSz cx="14630400" cy="8229600"/>
  <p:notesSz cx="8229600" cy="14630400"/>
  <p:embeddedFontLst>
    <p:embeddedFont>
      <p:font typeface="Barlow Bold" panose="020B0604020202020204" charset="0"/>
      <p:bold r:id="rId17"/>
    </p:embeddedFont>
    <p:embeddedFont>
      <p:font typeface="Consolas" panose="020B0609020204030204" pitchFamily="49" charset="0"/>
      <p:regular r:id="rId18"/>
      <p:bold r:id="rId19"/>
      <p:italic r:id="rId20"/>
      <p:boldItalic r:id="rId21"/>
    </p:embeddedFont>
    <p:embeddedFont>
      <p:font typeface="Montserrat" panose="00000500000000000000" pitchFamily="2" charset="0"/>
      <p:regular r:id="rId22"/>
      <p:bold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59DD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C8820B-146F-4665-A290-6E4E0DA81667}"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97A343FD-646E-484A-98C7-2A0A857A6503}">
      <dgm:prSet/>
      <dgm:spPr/>
      <dgm:t>
        <a:bodyPr/>
        <a:lstStyle/>
        <a:p>
          <a:r>
            <a:rPr lang="en-US" b="1" dirty="0"/>
            <a:t>Instructor's Guidance</a:t>
          </a:r>
          <a:endParaRPr lang="en-US" dirty="0"/>
        </a:p>
      </dgm:t>
    </dgm:pt>
    <dgm:pt modelId="{492ECFDB-8BEA-4668-BA38-01A67852FCE0}" type="parTrans" cxnId="{812D1C76-AF4C-44B1-8923-8705CC24C4E0}">
      <dgm:prSet/>
      <dgm:spPr/>
      <dgm:t>
        <a:bodyPr/>
        <a:lstStyle/>
        <a:p>
          <a:endParaRPr lang="en-US"/>
        </a:p>
      </dgm:t>
    </dgm:pt>
    <dgm:pt modelId="{41D115A9-0AA1-4C2E-8734-9325F4CA6C58}" type="sibTrans" cxnId="{812D1C76-AF4C-44B1-8923-8705CC24C4E0}">
      <dgm:prSet/>
      <dgm:spPr/>
      <dgm:t>
        <a:bodyPr/>
        <a:lstStyle/>
        <a:p>
          <a:endParaRPr lang="en-US"/>
        </a:p>
      </dgm:t>
    </dgm:pt>
    <dgm:pt modelId="{89A949D9-D579-4241-8A09-6800F79E902E}">
      <dgm:prSet/>
      <dgm:spPr/>
      <dgm:t>
        <a:bodyPr/>
        <a:lstStyle/>
        <a:p>
          <a:r>
            <a:rPr lang="en-US" dirty="0"/>
            <a:t>We extend our deepest gratitude to our esteemed instructor Eng. Ahmed Gamil for their invaluable guidance, unwavering support, and insightful mentorship throughout the duration of this project and this entire initiative. Their expertise and encouragement were instrumental in our learning and successful completion.</a:t>
          </a:r>
        </a:p>
      </dgm:t>
    </dgm:pt>
    <dgm:pt modelId="{0B89E834-983A-4AF8-B737-233209418A04}" type="parTrans" cxnId="{5D58DD92-21BE-40BE-A48E-3ECF4F2EAA29}">
      <dgm:prSet/>
      <dgm:spPr/>
      <dgm:t>
        <a:bodyPr/>
        <a:lstStyle/>
        <a:p>
          <a:endParaRPr lang="en-US"/>
        </a:p>
      </dgm:t>
    </dgm:pt>
    <dgm:pt modelId="{2ABC6FC9-465B-4271-84F4-8FBB6D6C86F2}" type="sibTrans" cxnId="{5D58DD92-21BE-40BE-A48E-3ECF4F2EAA29}">
      <dgm:prSet/>
      <dgm:spPr/>
      <dgm:t>
        <a:bodyPr/>
        <a:lstStyle/>
        <a:p>
          <a:endParaRPr lang="en-US"/>
        </a:p>
      </dgm:t>
    </dgm:pt>
    <dgm:pt modelId="{1EF5C0E2-33C4-45B1-AC63-7DC9C87031C9}" type="pres">
      <dgm:prSet presAssocID="{83C8820B-146F-4665-A290-6E4E0DA81667}" presName="linear" presStyleCnt="0">
        <dgm:presLayoutVars>
          <dgm:animLvl val="lvl"/>
          <dgm:resizeHandles val="exact"/>
        </dgm:presLayoutVars>
      </dgm:prSet>
      <dgm:spPr/>
    </dgm:pt>
    <dgm:pt modelId="{F2B82FDE-7222-4B2F-B9BB-51F9AF6A304B}" type="pres">
      <dgm:prSet presAssocID="{97A343FD-646E-484A-98C7-2A0A857A6503}" presName="parentText" presStyleLbl="node1" presStyleIdx="0" presStyleCnt="1">
        <dgm:presLayoutVars>
          <dgm:chMax val="0"/>
          <dgm:bulletEnabled val="1"/>
        </dgm:presLayoutVars>
      </dgm:prSet>
      <dgm:spPr/>
    </dgm:pt>
    <dgm:pt modelId="{F7E8E914-2579-4BF1-B2DF-7A1BF38FBD4F}" type="pres">
      <dgm:prSet presAssocID="{97A343FD-646E-484A-98C7-2A0A857A6503}" presName="childText" presStyleLbl="revTx" presStyleIdx="0" presStyleCnt="1">
        <dgm:presLayoutVars>
          <dgm:bulletEnabled val="1"/>
        </dgm:presLayoutVars>
      </dgm:prSet>
      <dgm:spPr/>
    </dgm:pt>
  </dgm:ptLst>
  <dgm:cxnLst>
    <dgm:cxn modelId="{5571090F-B868-45DC-90E8-0D752009AE9D}" type="presOf" srcId="{83C8820B-146F-4665-A290-6E4E0DA81667}" destId="{1EF5C0E2-33C4-45B1-AC63-7DC9C87031C9}" srcOrd="0" destOrd="0" presId="urn:microsoft.com/office/officeart/2005/8/layout/vList2"/>
    <dgm:cxn modelId="{80741711-DAD0-472C-ACF5-ED3519B76442}" type="presOf" srcId="{97A343FD-646E-484A-98C7-2A0A857A6503}" destId="{F2B82FDE-7222-4B2F-B9BB-51F9AF6A304B}" srcOrd="0" destOrd="0" presId="urn:microsoft.com/office/officeart/2005/8/layout/vList2"/>
    <dgm:cxn modelId="{812D1C76-AF4C-44B1-8923-8705CC24C4E0}" srcId="{83C8820B-146F-4665-A290-6E4E0DA81667}" destId="{97A343FD-646E-484A-98C7-2A0A857A6503}" srcOrd="0" destOrd="0" parTransId="{492ECFDB-8BEA-4668-BA38-01A67852FCE0}" sibTransId="{41D115A9-0AA1-4C2E-8734-9325F4CA6C58}"/>
    <dgm:cxn modelId="{0C677187-A65C-4942-A0F3-9DDFE6F9F4B8}" type="presOf" srcId="{89A949D9-D579-4241-8A09-6800F79E902E}" destId="{F7E8E914-2579-4BF1-B2DF-7A1BF38FBD4F}" srcOrd="0" destOrd="0" presId="urn:microsoft.com/office/officeart/2005/8/layout/vList2"/>
    <dgm:cxn modelId="{5D58DD92-21BE-40BE-A48E-3ECF4F2EAA29}" srcId="{97A343FD-646E-484A-98C7-2A0A857A6503}" destId="{89A949D9-D579-4241-8A09-6800F79E902E}" srcOrd="0" destOrd="0" parTransId="{0B89E834-983A-4AF8-B737-233209418A04}" sibTransId="{2ABC6FC9-465B-4271-84F4-8FBB6D6C86F2}"/>
    <dgm:cxn modelId="{C0E7B455-620D-4CCF-83FA-C94D9655F393}" type="presParOf" srcId="{1EF5C0E2-33C4-45B1-AC63-7DC9C87031C9}" destId="{F2B82FDE-7222-4B2F-B9BB-51F9AF6A304B}" srcOrd="0" destOrd="0" presId="urn:microsoft.com/office/officeart/2005/8/layout/vList2"/>
    <dgm:cxn modelId="{8E63E06A-DC49-498B-BF04-5A19CFF65189}" type="presParOf" srcId="{1EF5C0E2-33C4-45B1-AC63-7DC9C87031C9}" destId="{F7E8E914-2579-4BF1-B2DF-7A1BF38FBD4F}" srcOrd="1"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DCBA703-54F6-4882-8355-CC017217B4D1}"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9FD1AB00-6E4E-4D3E-B4BB-212BD1CC3728}">
      <dgm:prSet/>
      <dgm:spPr/>
      <dgm:t>
        <a:bodyPr/>
        <a:lstStyle/>
        <a:p>
          <a:r>
            <a:rPr lang="en-US" b="1" dirty="0"/>
            <a:t>Program Initiative</a:t>
          </a:r>
          <a:endParaRPr lang="en-US" dirty="0"/>
        </a:p>
      </dgm:t>
    </dgm:pt>
    <dgm:pt modelId="{7121EEDE-E447-4F4B-B98E-10653298E895}" type="parTrans" cxnId="{DB363123-303C-499F-A5BC-B6E77AE8DC1D}">
      <dgm:prSet/>
      <dgm:spPr/>
      <dgm:t>
        <a:bodyPr/>
        <a:lstStyle/>
        <a:p>
          <a:endParaRPr lang="en-US"/>
        </a:p>
      </dgm:t>
    </dgm:pt>
    <dgm:pt modelId="{D67F983F-2FD5-42D3-869A-5A46A877DF7F}" type="sibTrans" cxnId="{DB363123-303C-499F-A5BC-B6E77AE8DC1D}">
      <dgm:prSet/>
      <dgm:spPr/>
      <dgm:t>
        <a:bodyPr/>
        <a:lstStyle/>
        <a:p>
          <a:endParaRPr lang="en-US"/>
        </a:p>
      </dgm:t>
    </dgm:pt>
    <dgm:pt modelId="{03ED3DF4-91D9-4852-BBD4-D1FD7C747956}">
      <dgm:prSet/>
      <dgm:spPr/>
      <dgm:t>
        <a:bodyPr/>
        <a:lstStyle/>
        <a:p>
          <a:r>
            <a:rPr lang="en-US"/>
            <a:t>This project was made possible through the comprehensive framework and resources provided by the Digital Egyptian Pioneers Initiative(Depi). We are thankful for the opportunity to participate and contribute to this impactful initiative.</a:t>
          </a:r>
        </a:p>
      </dgm:t>
    </dgm:pt>
    <dgm:pt modelId="{2223D1A4-AB92-4A4D-A39D-930659ED8B8A}" type="parTrans" cxnId="{A8FCDB64-BD3C-4459-982A-907ADDEB76A1}">
      <dgm:prSet/>
      <dgm:spPr/>
      <dgm:t>
        <a:bodyPr/>
        <a:lstStyle/>
        <a:p>
          <a:endParaRPr lang="en-US"/>
        </a:p>
      </dgm:t>
    </dgm:pt>
    <dgm:pt modelId="{46989140-0ABD-498C-800B-D363B1B94680}" type="sibTrans" cxnId="{A8FCDB64-BD3C-4459-982A-907ADDEB76A1}">
      <dgm:prSet/>
      <dgm:spPr/>
      <dgm:t>
        <a:bodyPr/>
        <a:lstStyle/>
        <a:p>
          <a:endParaRPr lang="en-US"/>
        </a:p>
      </dgm:t>
    </dgm:pt>
    <dgm:pt modelId="{33F83750-3214-499C-B85E-C4AD08C920E7}" type="pres">
      <dgm:prSet presAssocID="{5DCBA703-54F6-4882-8355-CC017217B4D1}" presName="linear" presStyleCnt="0">
        <dgm:presLayoutVars>
          <dgm:animLvl val="lvl"/>
          <dgm:resizeHandles val="exact"/>
        </dgm:presLayoutVars>
      </dgm:prSet>
      <dgm:spPr/>
    </dgm:pt>
    <dgm:pt modelId="{E244F7E4-1A05-4B54-8A5C-1CF0E033A5BD}" type="pres">
      <dgm:prSet presAssocID="{9FD1AB00-6E4E-4D3E-B4BB-212BD1CC3728}" presName="parentText" presStyleLbl="node1" presStyleIdx="0" presStyleCnt="1">
        <dgm:presLayoutVars>
          <dgm:chMax val="0"/>
          <dgm:bulletEnabled val="1"/>
        </dgm:presLayoutVars>
      </dgm:prSet>
      <dgm:spPr/>
    </dgm:pt>
    <dgm:pt modelId="{7C99B3F7-6E63-440E-94E7-EDA93A20CC52}" type="pres">
      <dgm:prSet presAssocID="{9FD1AB00-6E4E-4D3E-B4BB-212BD1CC3728}" presName="childText" presStyleLbl="revTx" presStyleIdx="0" presStyleCnt="1">
        <dgm:presLayoutVars>
          <dgm:bulletEnabled val="1"/>
        </dgm:presLayoutVars>
      </dgm:prSet>
      <dgm:spPr/>
    </dgm:pt>
  </dgm:ptLst>
  <dgm:cxnLst>
    <dgm:cxn modelId="{DB363123-303C-499F-A5BC-B6E77AE8DC1D}" srcId="{5DCBA703-54F6-4882-8355-CC017217B4D1}" destId="{9FD1AB00-6E4E-4D3E-B4BB-212BD1CC3728}" srcOrd="0" destOrd="0" parTransId="{7121EEDE-E447-4F4B-B98E-10653298E895}" sibTransId="{D67F983F-2FD5-42D3-869A-5A46A877DF7F}"/>
    <dgm:cxn modelId="{A8FCDB64-BD3C-4459-982A-907ADDEB76A1}" srcId="{9FD1AB00-6E4E-4D3E-B4BB-212BD1CC3728}" destId="{03ED3DF4-91D9-4852-BBD4-D1FD7C747956}" srcOrd="0" destOrd="0" parTransId="{2223D1A4-AB92-4A4D-A39D-930659ED8B8A}" sibTransId="{46989140-0ABD-498C-800B-D363B1B94680}"/>
    <dgm:cxn modelId="{B0A31C91-77A1-410B-8C37-F6615A1F67EA}" type="presOf" srcId="{5DCBA703-54F6-4882-8355-CC017217B4D1}" destId="{33F83750-3214-499C-B85E-C4AD08C920E7}" srcOrd="0" destOrd="0" presId="urn:microsoft.com/office/officeart/2005/8/layout/vList2"/>
    <dgm:cxn modelId="{9B6BCFCD-2B86-4EE0-AEFD-68564115F44E}" type="presOf" srcId="{9FD1AB00-6E4E-4D3E-B4BB-212BD1CC3728}" destId="{E244F7E4-1A05-4B54-8A5C-1CF0E033A5BD}" srcOrd="0" destOrd="0" presId="urn:microsoft.com/office/officeart/2005/8/layout/vList2"/>
    <dgm:cxn modelId="{8BBDCBDE-3408-4723-BAE4-7E46160CC3CC}" type="presOf" srcId="{03ED3DF4-91D9-4852-BBD4-D1FD7C747956}" destId="{7C99B3F7-6E63-440E-94E7-EDA93A20CC52}" srcOrd="0" destOrd="0" presId="urn:microsoft.com/office/officeart/2005/8/layout/vList2"/>
    <dgm:cxn modelId="{E8CB43C1-F62A-4838-B196-53D429B92A69}" type="presParOf" srcId="{33F83750-3214-499C-B85E-C4AD08C920E7}" destId="{E244F7E4-1A05-4B54-8A5C-1CF0E033A5BD}" srcOrd="0" destOrd="0" presId="urn:microsoft.com/office/officeart/2005/8/layout/vList2"/>
    <dgm:cxn modelId="{6F7C6B07-DF7E-4C5B-8820-14751E877C4B}" type="presParOf" srcId="{33F83750-3214-499C-B85E-C4AD08C920E7}" destId="{7C99B3F7-6E63-440E-94E7-EDA93A20CC52}" srcOrd="1" destOrd="0" presId="urn:microsoft.com/office/officeart/2005/8/layout/vList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B82FDE-7222-4B2F-B9BB-51F9AF6A304B}">
      <dsp:nvSpPr>
        <dsp:cNvPr id="0" name=""/>
        <dsp:cNvSpPr/>
      </dsp:nvSpPr>
      <dsp:spPr>
        <a:xfrm>
          <a:off x="0" y="16143"/>
          <a:ext cx="13113781" cy="57563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t>Instructor's Guidance</a:t>
          </a:r>
          <a:endParaRPr lang="en-US" sz="2400" kern="1200" dirty="0"/>
        </a:p>
      </dsp:txBody>
      <dsp:txXfrm>
        <a:off x="28100" y="44243"/>
        <a:ext cx="13057581" cy="519439"/>
      </dsp:txXfrm>
    </dsp:sp>
    <dsp:sp modelId="{F7E8E914-2579-4BF1-B2DF-7A1BF38FBD4F}">
      <dsp:nvSpPr>
        <dsp:cNvPr id="0" name=""/>
        <dsp:cNvSpPr/>
      </dsp:nvSpPr>
      <dsp:spPr>
        <a:xfrm>
          <a:off x="0" y="591783"/>
          <a:ext cx="13113781" cy="869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6363"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dirty="0"/>
            <a:t>We extend our deepest gratitude to our esteemed instructor Eng. Ahmed Gamil for their invaluable guidance, unwavering support, and insightful mentorship throughout the duration of this project and this entire initiative. Their expertise and encouragement were instrumental in our learning and successful completion.</a:t>
          </a:r>
        </a:p>
      </dsp:txBody>
      <dsp:txXfrm>
        <a:off x="0" y="591783"/>
        <a:ext cx="13113781" cy="8694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44F7E4-1A05-4B54-8A5C-1CF0E033A5BD}">
      <dsp:nvSpPr>
        <dsp:cNvPr id="0" name=""/>
        <dsp:cNvSpPr/>
      </dsp:nvSpPr>
      <dsp:spPr>
        <a:xfrm>
          <a:off x="0" y="14264"/>
          <a:ext cx="12801600" cy="57563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t>Program Initiative</a:t>
          </a:r>
          <a:endParaRPr lang="en-US" sz="2400" kern="1200" dirty="0"/>
        </a:p>
      </dsp:txBody>
      <dsp:txXfrm>
        <a:off x="28100" y="42364"/>
        <a:ext cx="12745400" cy="519439"/>
      </dsp:txXfrm>
    </dsp:sp>
    <dsp:sp modelId="{7C99B3F7-6E63-440E-94E7-EDA93A20CC52}">
      <dsp:nvSpPr>
        <dsp:cNvPr id="0" name=""/>
        <dsp:cNvSpPr/>
      </dsp:nvSpPr>
      <dsp:spPr>
        <a:xfrm>
          <a:off x="0" y="589904"/>
          <a:ext cx="12801600" cy="5961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51"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a:t>This project was made possible through the comprehensive framework and resources provided by the Digital Egyptian Pioneers Initiative(Depi). We are thankful for the opportunity to participate and contribute to this impactful initiative.</a:t>
          </a:r>
        </a:p>
      </dsp:txBody>
      <dsp:txXfrm>
        <a:off x="0" y="589904"/>
        <a:ext cx="12801600" cy="59616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g>
</file>

<file path=ppt/media/image13.jpg>
</file>

<file path=ppt/media/image14.png>
</file>

<file path=ppt/media/image15.jp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4996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F4FAF2-DBF6-1A0C-79F5-8472E86219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1C15DF-747A-DEB9-C5E8-1F31503970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665A0F-C406-23DC-CDE8-38B05A940F1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1D3713A-343A-3066-C490-7ABDA9B86BCE}"/>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5585073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D91CE6-151D-FB80-501C-D2C6A0723D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BBCE69-EB1A-D5B8-F828-0458A0F8FE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B1BA48-400C-C7EA-8C0C-DADC20E5319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1D38834-BD09-BE62-591E-1CDD5A4D736D}"/>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0225489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9.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41.png"/><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44.png"/><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4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diagramColors" Target="../diagrams/colors2.xml"/><Relationship Id="rId3" Type="http://schemas.openxmlformats.org/officeDocument/2006/relationships/image" Target="../media/image4.png"/><Relationship Id="rId7" Type="http://schemas.openxmlformats.org/officeDocument/2006/relationships/diagramQuickStyle" Target="../diagrams/quickStyle1.xml"/><Relationship Id="rId12" Type="http://schemas.openxmlformats.org/officeDocument/2006/relationships/diagramQuickStyle" Target="../diagrams/quickStyle2.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Layout" Target="../diagrams/layout1.xml"/><Relationship Id="rId11" Type="http://schemas.openxmlformats.org/officeDocument/2006/relationships/diagramLayout" Target="../diagrams/layout2.xml"/><Relationship Id="rId5" Type="http://schemas.openxmlformats.org/officeDocument/2006/relationships/diagramData" Target="../diagrams/data1.xml"/><Relationship Id="rId10" Type="http://schemas.openxmlformats.org/officeDocument/2006/relationships/diagramData" Target="../diagrams/data2.xml"/><Relationship Id="rId4" Type="http://schemas.openxmlformats.org/officeDocument/2006/relationships/image" Target="../media/image5.png"/><Relationship Id="rId9" Type="http://schemas.microsoft.com/office/2007/relationships/diagramDrawing" Target="../diagrams/drawing1.xml"/><Relationship Id="rId14" Type="http://schemas.microsoft.com/office/2007/relationships/diagramDrawing" Target="../diagrams/drawing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4.png"/><Relationship Id="rId7" Type="http://schemas.openxmlformats.org/officeDocument/2006/relationships/image" Target="../media/image10.png"/><Relationship Id="rId12" Type="http://schemas.openxmlformats.org/officeDocument/2006/relationships/image" Target="../media/image15.jp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png"/><Relationship Id="rId10" Type="http://schemas.openxmlformats.org/officeDocument/2006/relationships/image" Target="../media/image13.jpg"/><Relationship Id="rId4" Type="http://schemas.openxmlformats.org/officeDocument/2006/relationships/image" Target="../media/image5.png"/><Relationship Id="rId9" Type="http://schemas.openxmlformats.org/officeDocument/2006/relationships/image" Target="../media/image12.jpg"/><Relationship Id="rId14"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image" Target="../media/image24.svg"/><Relationship Id="rId13" Type="http://schemas.openxmlformats.org/officeDocument/2006/relationships/image" Target="../media/image29.png"/><Relationship Id="rId18" Type="http://schemas.openxmlformats.org/officeDocument/2006/relationships/image" Target="../media/image5.png"/><Relationship Id="rId3" Type="http://schemas.openxmlformats.org/officeDocument/2006/relationships/image" Target="../media/image19.png"/><Relationship Id="rId7" Type="http://schemas.openxmlformats.org/officeDocument/2006/relationships/image" Target="../media/image23.png"/><Relationship Id="rId12" Type="http://schemas.openxmlformats.org/officeDocument/2006/relationships/image" Target="../media/image28.svg"/><Relationship Id="rId17" Type="http://schemas.openxmlformats.org/officeDocument/2006/relationships/image" Target="../media/image4.png"/><Relationship Id="rId2" Type="http://schemas.openxmlformats.org/officeDocument/2006/relationships/notesSlide" Target="../notesSlides/notesSlide6.xml"/><Relationship Id="rId16" Type="http://schemas.openxmlformats.org/officeDocument/2006/relationships/image" Target="../media/image32.svg"/><Relationship Id="rId1" Type="http://schemas.openxmlformats.org/officeDocument/2006/relationships/slideLayout" Target="../slideLayouts/slideLayout6.xml"/><Relationship Id="rId6" Type="http://schemas.openxmlformats.org/officeDocument/2006/relationships/image" Target="../media/image22.svg"/><Relationship Id="rId11" Type="http://schemas.openxmlformats.org/officeDocument/2006/relationships/image" Target="../media/image27.png"/><Relationship Id="rId5" Type="http://schemas.openxmlformats.org/officeDocument/2006/relationships/image" Target="../media/image21.png"/><Relationship Id="rId15" Type="http://schemas.openxmlformats.org/officeDocument/2006/relationships/image" Target="../media/image31.png"/><Relationship Id="rId10" Type="http://schemas.openxmlformats.org/officeDocument/2006/relationships/image" Target="../media/image26.svg"/><Relationship Id="rId4" Type="http://schemas.openxmlformats.org/officeDocument/2006/relationships/image" Target="../media/image20.svg"/><Relationship Id="rId9" Type="http://schemas.openxmlformats.org/officeDocument/2006/relationships/image" Target="../media/image25.png"/><Relationship Id="rId14" Type="http://schemas.openxmlformats.org/officeDocument/2006/relationships/image" Target="../media/image30.sv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3.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4.png"/><Relationship Id="rId7"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5.xml"/><Relationship Id="rId6" Type="http://schemas.openxmlformats.org/officeDocument/2006/relationships/image" Target="../media/image12.jpg"/><Relationship Id="rId5" Type="http://schemas.openxmlformats.org/officeDocument/2006/relationships/image" Target="../media/image13.jpg"/><Relationship Id="rId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75999" y="229706"/>
            <a:ext cx="3750115" cy="1197649"/>
          </a:xfrm>
          <a:prstGeom prst="rect">
            <a:avLst/>
          </a:prstGeom>
        </p:spPr>
      </p:pic>
      <p:sp>
        <p:nvSpPr>
          <p:cNvPr id="3" name="Text 0"/>
          <p:cNvSpPr/>
          <p:nvPr/>
        </p:nvSpPr>
        <p:spPr>
          <a:xfrm>
            <a:off x="4567607" y="944693"/>
            <a:ext cx="5152120" cy="631269"/>
          </a:xfrm>
          <a:prstGeom prst="rect">
            <a:avLst/>
          </a:prstGeom>
          <a:noFill/>
          <a:ln/>
        </p:spPr>
        <p:txBody>
          <a:bodyPr wrap="none" lIns="0" tIns="0" rIns="0" bIns="0" rtlCol="0" anchor="t"/>
          <a:lstStyle/>
          <a:p>
            <a:pPr marL="0" indent="0" algn="l">
              <a:lnSpc>
                <a:spcPts val="4950"/>
              </a:lnSpc>
              <a:buNone/>
            </a:pPr>
            <a:r>
              <a:rPr lang="en-US" sz="3600" b="1" dirty="0">
                <a:solidFill>
                  <a:srgbClr val="C8A67F"/>
                </a:solidFill>
                <a:ea typeface="Barlow Bold" pitchFamily="34" charset="-122"/>
                <a:cs typeface="Barlow Bold" pitchFamily="34" charset="-120"/>
              </a:rPr>
              <a:t>URL Shortener Webservice</a:t>
            </a:r>
            <a:endParaRPr lang="en-US" sz="3600" dirty="0"/>
          </a:p>
        </p:txBody>
      </p:sp>
      <p:sp>
        <p:nvSpPr>
          <p:cNvPr id="4" name="Text 1"/>
          <p:cNvSpPr/>
          <p:nvPr/>
        </p:nvSpPr>
        <p:spPr>
          <a:xfrm>
            <a:off x="9578816" y="700326"/>
            <a:ext cx="1959650" cy="307062"/>
          </a:xfrm>
          <a:prstGeom prst="rect">
            <a:avLst/>
          </a:prstGeom>
          <a:noFill/>
          <a:ln/>
        </p:spPr>
        <p:txBody>
          <a:bodyPr wrap="none" lIns="0" tIns="0" rIns="0" bIns="0" rtlCol="0" anchor="t"/>
          <a:lstStyle/>
          <a:p>
            <a:pPr marL="0" indent="0" algn="l">
              <a:lnSpc>
                <a:spcPts val="2400"/>
              </a:lnSpc>
              <a:buNone/>
            </a:pPr>
            <a:endParaRPr lang="en-US" sz="1500" dirty="0"/>
          </a:p>
        </p:txBody>
      </p:sp>
      <p:sp>
        <p:nvSpPr>
          <p:cNvPr id="7" name="Text 2"/>
          <p:cNvSpPr/>
          <p:nvPr/>
        </p:nvSpPr>
        <p:spPr>
          <a:xfrm>
            <a:off x="12014240" y="2578060"/>
            <a:ext cx="1959650" cy="307062"/>
          </a:xfrm>
          <a:prstGeom prst="rect">
            <a:avLst/>
          </a:prstGeom>
          <a:noFill/>
          <a:ln/>
        </p:spPr>
        <p:txBody>
          <a:bodyPr wrap="none" lIns="0" tIns="0" rIns="0" bIns="0" rtlCol="0" anchor="t"/>
          <a:lstStyle/>
          <a:p>
            <a:pPr marL="0" indent="0" algn="l">
              <a:lnSpc>
                <a:spcPts val="2400"/>
              </a:lnSpc>
              <a:buNone/>
            </a:pPr>
            <a:endParaRPr lang="en-US" sz="1500" dirty="0"/>
          </a:p>
        </p:txBody>
      </p:sp>
      <p:sp>
        <p:nvSpPr>
          <p:cNvPr id="8" name="Text 3"/>
          <p:cNvSpPr/>
          <p:nvPr/>
        </p:nvSpPr>
        <p:spPr>
          <a:xfrm>
            <a:off x="4567606" y="1569035"/>
            <a:ext cx="5051436" cy="315635"/>
          </a:xfrm>
          <a:prstGeom prst="rect">
            <a:avLst/>
          </a:prstGeom>
          <a:noFill/>
          <a:ln/>
        </p:spPr>
        <p:txBody>
          <a:bodyPr wrap="none" lIns="0" tIns="0" rIns="0" bIns="0" rtlCol="0" anchor="t"/>
          <a:lstStyle/>
          <a:p>
            <a:pPr marL="0" indent="0" algn="l">
              <a:lnSpc>
                <a:spcPts val="2450"/>
              </a:lnSpc>
              <a:buNone/>
            </a:pPr>
            <a:r>
              <a:rPr lang="en-US" sz="2000" b="1" dirty="0">
                <a:solidFill>
                  <a:srgbClr val="C8A67F"/>
                </a:solidFill>
                <a:ea typeface="Barlow Bold" pitchFamily="34" charset="-122"/>
                <a:cs typeface="Barlow Bold" pitchFamily="34" charset="-120"/>
              </a:rPr>
              <a:t>DevOps Implementation &amp; Automation Project</a:t>
            </a:r>
            <a:endParaRPr lang="en-US" sz="2000" dirty="0"/>
          </a:p>
        </p:txBody>
      </p:sp>
      <p:sp>
        <p:nvSpPr>
          <p:cNvPr id="9" name="Text 4"/>
          <p:cNvSpPr/>
          <p:nvPr/>
        </p:nvSpPr>
        <p:spPr>
          <a:xfrm>
            <a:off x="4287621" y="6746251"/>
            <a:ext cx="6055158" cy="383858"/>
          </a:xfrm>
          <a:prstGeom prst="rect">
            <a:avLst/>
          </a:prstGeom>
          <a:noFill/>
          <a:ln/>
        </p:spPr>
        <p:txBody>
          <a:bodyPr wrap="none" lIns="0" tIns="0" rIns="0" bIns="0" rtlCol="0" anchor="t"/>
          <a:lstStyle/>
          <a:p>
            <a:pPr marL="0" indent="0" algn="l">
              <a:lnSpc>
                <a:spcPts val="2400"/>
              </a:lnSpc>
              <a:buNone/>
            </a:pPr>
            <a:r>
              <a:rPr lang="en-US" sz="1500" dirty="0">
                <a:solidFill>
                  <a:srgbClr val="384653"/>
                </a:solidFill>
                <a:ea typeface="Montserrat" pitchFamily="34" charset="-122"/>
                <a:cs typeface="Montserrat" pitchFamily="34" charset="-120"/>
              </a:rPr>
              <a:t>Under Supervision of Digital Egypt Pioneers Initiative &amp; Eng. Ahmed Gamil</a:t>
            </a:r>
            <a:endParaRPr lang="en-US" sz="1500" dirty="0"/>
          </a:p>
        </p:txBody>
      </p:sp>
      <p:sp>
        <p:nvSpPr>
          <p:cNvPr id="10" name="Text 5"/>
          <p:cNvSpPr/>
          <p:nvPr/>
        </p:nvSpPr>
        <p:spPr>
          <a:xfrm>
            <a:off x="965534" y="3431688"/>
            <a:ext cx="3294187" cy="2877381"/>
          </a:xfrm>
          <a:prstGeom prst="rect">
            <a:avLst/>
          </a:prstGeom>
          <a:noFill/>
          <a:ln/>
        </p:spPr>
        <p:txBody>
          <a:bodyPr wrap="none" lIns="0" tIns="0" rIns="0" bIns="0" rtlCol="0" anchor="t"/>
          <a:lstStyle/>
          <a:p>
            <a:pPr marL="342900" indent="-342900" algn="l">
              <a:lnSpc>
                <a:spcPts val="2400"/>
              </a:lnSpc>
              <a:buSzPct val="100000"/>
              <a:buChar char="•"/>
            </a:pPr>
            <a:r>
              <a:rPr lang="en-US" b="1" dirty="0">
                <a:solidFill>
                  <a:srgbClr val="384653"/>
                </a:solidFill>
                <a:ea typeface="Montserrat" pitchFamily="34" charset="-122"/>
                <a:cs typeface="Montserrat" pitchFamily="34" charset="-120"/>
              </a:rPr>
              <a:t>Omar Mohsen</a:t>
            </a:r>
          </a:p>
          <a:p>
            <a:pPr marL="342900" indent="-342900" algn="l">
              <a:lnSpc>
                <a:spcPts val="2400"/>
              </a:lnSpc>
              <a:buSzPct val="100000"/>
              <a:buChar char="•"/>
            </a:pPr>
            <a:endParaRPr lang="en-US" b="1" dirty="0">
              <a:solidFill>
                <a:srgbClr val="384653"/>
              </a:solidFill>
              <a:ea typeface="Montserrat" pitchFamily="34" charset="-122"/>
              <a:cs typeface="Montserrat" pitchFamily="34" charset="-120"/>
            </a:endParaRPr>
          </a:p>
          <a:p>
            <a:pPr marL="342900" indent="-342900">
              <a:lnSpc>
                <a:spcPts val="2400"/>
              </a:lnSpc>
              <a:buSzPct val="100000"/>
              <a:buFontTx/>
              <a:buChar char="•"/>
            </a:pPr>
            <a:r>
              <a:rPr lang="en-US" b="1" dirty="0">
                <a:solidFill>
                  <a:srgbClr val="384653"/>
                </a:solidFill>
                <a:ea typeface="Montserrat" pitchFamily="34" charset="-122"/>
                <a:cs typeface="Montserrat" pitchFamily="34" charset="-120"/>
              </a:rPr>
              <a:t>Marwa </a:t>
            </a:r>
            <a:r>
              <a:rPr lang="en-US" b="1" dirty="0" err="1">
                <a:solidFill>
                  <a:srgbClr val="384653"/>
                </a:solidFill>
                <a:ea typeface="Montserrat" pitchFamily="34" charset="-122"/>
                <a:cs typeface="Montserrat" pitchFamily="34" charset="-120"/>
              </a:rPr>
              <a:t>Elzoghby</a:t>
            </a:r>
            <a:endParaRPr lang="en-US" b="1" dirty="0">
              <a:solidFill>
                <a:srgbClr val="384653"/>
              </a:solidFill>
              <a:ea typeface="Montserrat" pitchFamily="34" charset="-122"/>
              <a:cs typeface="Montserrat" pitchFamily="34" charset="-120"/>
            </a:endParaRPr>
          </a:p>
          <a:p>
            <a:pPr>
              <a:lnSpc>
                <a:spcPts val="2400"/>
              </a:lnSpc>
              <a:buSzPct val="100000"/>
            </a:pPr>
            <a:endParaRPr lang="en-US" b="1" dirty="0">
              <a:solidFill>
                <a:srgbClr val="384653"/>
              </a:solidFill>
              <a:ea typeface="Montserrat" pitchFamily="34" charset="-122"/>
              <a:cs typeface="Montserrat" pitchFamily="34" charset="-120"/>
            </a:endParaRPr>
          </a:p>
          <a:p>
            <a:pPr marL="342900" indent="-342900">
              <a:lnSpc>
                <a:spcPts val="2400"/>
              </a:lnSpc>
              <a:buSzPct val="100000"/>
              <a:buFontTx/>
              <a:buChar char="•"/>
            </a:pPr>
            <a:r>
              <a:rPr lang="en-US" b="1" dirty="0">
                <a:solidFill>
                  <a:srgbClr val="384653"/>
                </a:solidFill>
                <a:ea typeface="Montserrat" pitchFamily="34" charset="-122"/>
                <a:cs typeface="Montserrat" pitchFamily="34" charset="-120"/>
              </a:rPr>
              <a:t>Marwan Ayman</a:t>
            </a:r>
          </a:p>
          <a:p>
            <a:pPr marL="342900" indent="-342900">
              <a:lnSpc>
                <a:spcPts val="2400"/>
              </a:lnSpc>
              <a:buSzPct val="100000"/>
              <a:buFontTx/>
              <a:buChar char="•"/>
            </a:pPr>
            <a:endParaRPr lang="en-US" b="1" dirty="0">
              <a:solidFill>
                <a:srgbClr val="384653"/>
              </a:solidFill>
              <a:ea typeface="Montserrat" pitchFamily="34" charset="-122"/>
              <a:cs typeface="Montserrat" pitchFamily="34" charset="-120"/>
            </a:endParaRPr>
          </a:p>
          <a:p>
            <a:pPr marL="342900" indent="-342900">
              <a:lnSpc>
                <a:spcPts val="2400"/>
              </a:lnSpc>
              <a:buSzPct val="100000"/>
              <a:buFontTx/>
              <a:buChar char="•"/>
            </a:pPr>
            <a:r>
              <a:rPr lang="en-US" b="1" dirty="0">
                <a:solidFill>
                  <a:srgbClr val="384653"/>
                </a:solidFill>
                <a:ea typeface="Montserrat" pitchFamily="34" charset="-122"/>
                <a:cs typeface="Montserrat" pitchFamily="34" charset="-120"/>
              </a:rPr>
              <a:t>Sara Darwish</a:t>
            </a:r>
          </a:p>
          <a:p>
            <a:pPr marL="342900" indent="-342900">
              <a:lnSpc>
                <a:spcPts val="2400"/>
              </a:lnSpc>
              <a:buSzPct val="100000"/>
              <a:buFontTx/>
              <a:buChar char="•"/>
            </a:pPr>
            <a:endParaRPr lang="en-US" b="1" dirty="0">
              <a:solidFill>
                <a:srgbClr val="384653"/>
              </a:solidFill>
              <a:ea typeface="Montserrat" pitchFamily="34" charset="-122"/>
              <a:cs typeface="Montserrat" pitchFamily="34" charset="-120"/>
            </a:endParaRPr>
          </a:p>
          <a:p>
            <a:pPr marL="342900" indent="-342900">
              <a:lnSpc>
                <a:spcPts val="2400"/>
              </a:lnSpc>
              <a:buSzPct val="100000"/>
              <a:buFontTx/>
              <a:buChar char="•"/>
            </a:pPr>
            <a:r>
              <a:rPr lang="en-US" b="1" dirty="0">
                <a:solidFill>
                  <a:srgbClr val="384653"/>
                </a:solidFill>
                <a:ea typeface="Montserrat" pitchFamily="34" charset="-122"/>
                <a:cs typeface="Montserrat" pitchFamily="34" charset="-120"/>
              </a:rPr>
              <a:t>Ahmed Anas</a:t>
            </a:r>
          </a:p>
          <a:p>
            <a:pPr marL="342900" indent="-342900">
              <a:lnSpc>
                <a:spcPts val="2400"/>
              </a:lnSpc>
              <a:buSzPct val="100000"/>
              <a:buFontTx/>
              <a:buChar char="•"/>
            </a:pPr>
            <a:endParaRPr lang="en-US" dirty="0"/>
          </a:p>
        </p:txBody>
      </p:sp>
      <p:sp>
        <p:nvSpPr>
          <p:cNvPr id="17" name="Rectangle 16">
            <a:extLst>
              <a:ext uri="{FF2B5EF4-FFF2-40B4-BE49-F238E27FC236}">
                <a16:creationId xmlns:a16="http://schemas.microsoft.com/office/drawing/2014/main" id="{8400A6F9-5412-50CE-4F89-06B8C64DAE0D}"/>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Image 1" descr="preencoded.png">
            <a:extLst>
              <a:ext uri="{FF2B5EF4-FFF2-40B4-BE49-F238E27FC236}">
                <a16:creationId xmlns:a16="http://schemas.microsoft.com/office/drawing/2014/main" id="{1C6918F3-7D86-B54F-7C53-D82F155A2D1D}"/>
              </a:ext>
            </a:extLst>
          </p:cNvPr>
          <p:cNvPicPr>
            <a:picLocks noChangeAspect="1"/>
          </p:cNvPicPr>
          <p:nvPr/>
        </p:nvPicPr>
        <p:blipFill>
          <a:blip r:embed="rId4"/>
          <a:stretch>
            <a:fillRect/>
          </a:stretch>
        </p:blipFill>
        <p:spPr>
          <a:xfrm>
            <a:off x="12753492" y="347088"/>
            <a:ext cx="1189553" cy="598051"/>
          </a:xfrm>
          <a:prstGeom prst="rect">
            <a:avLst/>
          </a:prstGeom>
        </p:spPr>
      </p:pic>
      <p:pic>
        <p:nvPicPr>
          <p:cNvPr id="19" name="Image 2" descr="preencoded.png">
            <a:extLst>
              <a:ext uri="{FF2B5EF4-FFF2-40B4-BE49-F238E27FC236}">
                <a16:creationId xmlns:a16="http://schemas.microsoft.com/office/drawing/2014/main" id="{57C97F40-1E64-47AB-75D8-60BB79D98C3A}"/>
              </a:ext>
            </a:extLst>
          </p:cNvPr>
          <p:cNvPicPr>
            <a:picLocks noChangeAspect="1"/>
          </p:cNvPicPr>
          <p:nvPr/>
        </p:nvPicPr>
        <p:blipFill>
          <a:blip r:embed="rId5"/>
          <a:stretch>
            <a:fillRect/>
          </a:stretch>
        </p:blipFill>
        <p:spPr>
          <a:xfrm>
            <a:off x="11639150" y="292334"/>
            <a:ext cx="875348" cy="804743"/>
          </a:xfrm>
          <a:prstGeom prst="rect">
            <a:avLst/>
          </a:prstGeom>
        </p:spPr>
      </p:pic>
      <p:sp>
        <p:nvSpPr>
          <p:cNvPr id="20" name="Text 4">
            <a:extLst>
              <a:ext uri="{FF2B5EF4-FFF2-40B4-BE49-F238E27FC236}">
                <a16:creationId xmlns:a16="http://schemas.microsoft.com/office/drawing/2014/main" id="{178BFC66-1174-1A4D-F1BA-4EC484BE8B56}"/>
              </a:ext>
            </a:extLst>
          </p:cNvPr>
          <p:cNvSpPr/>
          <p:nvPr/>
        </p:nvSpPr>
        <p:spPr>
          <a:xfrm>
            <a:off x="655907" y="2630931"/>
            <a:ext cx="13287137" cy="307062"/>
          </a:xfrm>
          <a:prstGeom prst="rect">
            <a:avLst/>
          </a:prstGeom>
          <a:noFill/>
          <a:ln/>
        </p:spPr>
        <p:txBody>
          <a:bodyPr wrap="none" lIns="0" tIns="0" rIns="0" bIns="0" rtlCol="0" anchor="t"/>
          <a:lstStyle/>
          <a:p>
            <a:pPr marL="0" indent="0" algn="l">
              <a:lnSpc>
                <a:spcPts val="2400"/>
              </a:lnSpc>
              <a:buNone/>
            </a:pPr>
            <a:r>
              <a:rPr lang="en-US" sz="2000" b="1" dirty="0">
                <a:solidFill>
                  <a:srgbClr val="384653"/>
                </a:solidFill>
                <a:ea typeface="Montserrat" pitchFamily="34" charset="-122"/>
                <a:cs typeface="Montserrat" pitchFamily="34" charset="-120"/>
              </a:rPr>
              <a:t>Team Members : </a:t>
            </a:r>
            <a:endParaRPr lang="en-US" sz="20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67320" y="367189"/>
            <a:ext cx="3572589" cy="351353"/>
          </a:xfrm>
          <a:prstGeom prst="rect">
            <a:avLst/>
          </a:prstGeom>
          <a:noFill/>
          <a:ln/>
        </p:spPr>
        <p:txBody>
          <a:bodyPr wrap="none" lIns="0" tIns="0" rIns="0" bIns="0" rtlCol="0" anchor="t"/>
          <a:lstStyle/>
          <a:p>
            <a:pPr marL="0" indent="0" algn="l">
              <a:lnSpc>
                <a:spcPts val="2750"/>
              </a:lnSpc>
              <a:buNone/>
            </a:pPr>
            <a:r>
              <a:rPr lang="en-US" sz="2800" b="1" dirty="0">
                <a:solidFill>
                  <a:srgbClr val="C8A67F"/>
                </a:solidFill>
                <a:ea typeface="Barlow Bold" pitchFamily="34" charset="-122"/>
                <a:cs typeface="Barlow Bold" pitchFamily="34" charset="-120"/>
              </a:rPr>
              <a:t>Monitoring &amp; Alerts in Action</a:t>
            </a:r>
            <a:endParaRPr lang="en-US" sz="2800" dirty="0"/>
          </a:p>
        </p:txBody>
      </p:sp>
      <p:pic>
        <p:nvPicPr>
          <p:cNvPr id="3" name="Image 0" descr="preencoded.png"/>
          <p:cNvPicPr>
            <a:picLocks noChangeAspect="1"/>
          </p:cNvPicPr>
          <p:nvPr/>
        </p:nvPicPr>
        <p:blipFill>
          <a:blip r:embed="rId3"/>
          <a:stretch>
            <a:fillRect/>
          </a:stretch>
        </p:blipFill>
        <p:spPr>
          <a:xfrm>
            <a:off x="1850316" y="985599"/>
            <a:ext cx="11435378" cy="3765947"/>
          </a:xfrm>
          <a:prstGeom prst="rect">
            <a:avLst/>
          </a:prstGeom>
        </p:spPr>
      </p:pic>
      <p:sp>
        <p:nvSpPr>
          <p:cNvPr id="4" name="Text 1"/>
          <p:cNvSpPr/>
          <p:nvPr/>
        </p:nvSpPr>
        <p:spPr>
          <a:xfrm>
            <a:off x="467320" y="4951809"/>
            <a:ext cx="2108478" cy="263485"/>
          </a:xfrm>
          <a:prstGeom prst="rect">
            <a:avLst/>
          </a:prstGeom>
          <a:noFill/>
          <a:ln/>
        </p:spPr>
        <p:txBody>
          <a:bodyPr wrap="none" lIns="0" tIns="0" rIns="0" bIns="0" rtlCol="0" anchor="t"/>
          <a:lstStyle/>
          <a:p>
            <a:pPr marL="0" indent="0" algn="l">
              <a:lnSpc>
                <a:spcPts val="2050"/>
              </a:lnSpc>
              <a:buNone/>
            </a:pPr>
            <a:r>
              <a:rPr lang="en-US" sz="2400" b="1" dirty="0">
                <a:solidFill>
                  <a:srgbClr val="C8A67F"/>
                </a:solidFill>
                <a:ea typeface="Barlow Bold" pitchFamily="34" charset="-122"/>
                <a:cs typeface="Barlow Bold" pitchFamily="34" charset="-120"/>
              </a:rPr>
              <a:t>Discord Alert Example</a:t>
            </a:r>
            <a:endParaRPr lang="en-US" sz="2400" dirty="0"/>
          </a:p>
        </p:txBody>
      </p:sp>
      <p:pic>
        <p:nvPicPr>
          <p:cNvPr id="5" name="Image 1" descr="preencoded.png"/>
          <p:cNvPicPr>
            <a:picLocks noChangeAspect="1"/>
          </p:cNvPicPr>
          <p:nvPr/>
        </p:nvPicPr>
        <p:blipFill>
          <a:blip r:embed="rId4"/>
          <a:stretch>
            <a:fillRect/>
          </a:stretch>
        </p:blipFill>
        <p:spPr>
          <a:xfrm>
            <a:off x="1850316" y="5415558"/>
            <a:ext cx="11435378" cy="1421487"/>
          </a:xfrm>
          <a:prstGeom prst="rect">
            <a:avLst/>
          </a:prstGeom>
        </p:spPr>
      </p:pic>
      <p:sp>
        <p:nvSpPr>
          <p:cNvPr id="6" name="Text 2"/>
          <p:cNvSpPr/>
          <p:nvPr/>
        </p:nvSpPr>
        <p:spPr>
          <a:xfrm>
            <a:off x="467320" y="7037308"/>
            <a:ext cx="2108478" cy="263485"/>
          </a:xfrm>
          <a:prstGeom prst="rect">
            <a:avLst/>
          </a:prstGeom>
          <a:noFill/>
          <a:ln/>
        </p:spPr>
        <p:txBody>
          <a:bodyPr wrap="none" lIns="0" tIns="0" rIns="0" bIns="0" rtlCol="0" anchor="t"/>
          <a:lstStyle/>
          <a:p>
            <a:pPr marL="0" indent="0" algn="l">
              <a:lnSpc>
                <a:spcPts val="2050"/>
              </a:lnSpc>
              <a:buNone/>
            </a:pPr>
            <a:r>
              <a:rPr lang="en-US" sz="2400" b="1" dirty="0">
                <a:solidFill>
                  <a:srgbClr val="C8A67F"/>
                </a:solidFill>
                <a:ea typeface="Barlow Bold" pitchFamily="34" charset="-122"/>
                <a:cs typeface="Barlow Bold" pitchFamily="34" charset="-120"/>
              </a:rPr>
              <a:t>Key Monitored Metrics</a:t>
            </a:r>
            <a:endParaRPr lang="en-US" sz="2400" dirty="0"/>
          </a:p>
        </p:txBody>
      </p:sp>
      <p:sp>
        <p:nvSpPr>
          <p:cNvPr id="9" name="Text 5"/>
          <p:cNvSpPr/>
          <p:nvPr/>
        </p:nvSpPr>
        <p:spPr>
          <a:xfrm>
            <a:off x="608648" y="7596307"/>
            <a:ext cx="3149322" cy="213717"/>
          </a:xfrm>
          <a:prstGeom prst="rect">
            <a:avLst/>
          </a:prstGeom>
          <a:noFill/>
          <a:ln/>
        </p:spPr>
        <p:txBody>
          <a:bodyPr wrap="none" lIns="0" tIns="0" rIns="0" bIns="0" rtlCol="0" anchor="t"/>
          <a:lstStyle/>
          <a:p>
            <a:pPr marL="285750" indent="-285750" algn="l">
              <a:lnSpc>
                <a:spcPts val="1650"/>
              </a:lnSpc>
              <a:buSzPct val="100000"/>
              <a:buFont typeface="Arial" panose="020B0604020202020204" pitchFamily="34" charset="0"/>
              <a:buChar char="•"/>
            </a:pPr>
            <a:r>
              <a:rPr lang="en-US" b="1" dirty="0">
                <a:solidFill>
                  <a:srgbClr val="384653"/>
                </a:solidFill>
                <a:ea typeface="Montserrat" pitchFamily="34" charset="-122"/>
                <a:cs typeface="Montserrat" pitchFamily="34" charset="-120"/>
              </a:rPr>
              <a:t>Creation Rate</a:t>
            </a:r>
            <a:endParaRPr lang="en-US" dirty="0"/>
          </a:p>
        </p:txBody>
      </p:sp>
      <p:sp>
        <p:nvSpPr>
          <p:cNvPr id="10" name="Text 6"/>
          <p:cNvSpPr/>
          <p:nvPr/>
        </p:nvSpPr>
        <p:spPr>
          <a:xfrm>
            <a:off x="4032528" y="7596307"/>
            <a:ext cx="3145512" cy="213717"/>
          </a:xfrm>
          <a:prstGeom prst="rect">
            <a:avLst/>
          </a:prstGeom>
          <a:noFill/>
          <a:ln/>
        </p:spPr>
        <p:txBody>
          <a:bodyPr wrap="none" lIns="0" tIns="0" rIns="0" bIns="0" rtlCol="0" anchor="t"/>
          <a:lstStyle/>
          <a:p>
            <a:pPr marL="285750" indent="-285750" algn="l">
              <a:lnSpc>
                <a:spcPts val="1650"/>
              </a:lnSpc>
              <a:buSzPct val="100000"/>
              <a:buFont typeface="Arial" panose="020B0604020202020204" pitchFamily="34" charset="0"/>
              <a:buChar char="•"/>
            </a:pPr>
            <a:r>
              <a:rPr lang="en-US" b="1" dirty="0">
                <a:solidFill>
                  <a:srgbClr val="384653"/>
                </a:solidFill>
                <a:ea typeface="Montserrat" pitchFamily="34" charset="-122"/>
                <a:cs typeface="Montserrat" pitchFamily="34" charset="-120"/>
              </a:rPr>
              <a:t>404 Error Count</a:t>
            </a:r>
            <a:endParaRPr lang="en-US" dirty="0"/>
          </a:p>
        </p:txBody>
      </p:sp>
      <p:sp>
        <p:nvSpPr>
          <p:cNvPr id="11" name="Text 7"/>
          <p:cNvSpPr/>
          <p:nvPr/>
        </p:nvSpPr>
        <p:spPr>
          <a:xfrm>
            <a:off x="7452598" y="7596307"/>
            <a:ext cx="3145512" cy="213717"/>
          </a:xfrm>
          <a:prstGeom prst="rect">
            <a:avLst/>
          </a:prstGeom>
          <a:noFill/>
          <a:ln/>
        </p:spPr>
        <p:txBody>
          <a:bodyPr wrap="none" lIns="0" tIns="0" rIns="0" bIns="0" rtlCol="0" anchor="t"/>
          <a:lstStyle/>
          <a:p>
            <a:pPr marL="285750" indent="-285750" algn="l">
              <a:lnSpc>
                <a:spcPts val="1650"/>
              </a:lnSpc>
              <a:buSzPct val="100000"/>
              <a:buFont typeface="Arial" panose="020B0604020202020204" pitchFamily="34" charset="0"/>
              <a:buChar char="•"/>
            </a:pPr>
            <a:r>
              <a:rPr lang="en-US" b="1" dirty="0">
                <a:solidFill>
                  <a:srgbClr val="384653"/>
                </a:solidFill>
                <a:ea typeface="Montserrat" pitchFamily="34" charset="-122"/>
                <a:cs typeface="Montserrat" pitchFamily="34" charset="-120"/>
              </a:rPr>
              <a:t>Response Latency</a:t>
            </a:r>
            <a:endParaRPr lang="en-US" dirty="0"/>
          </a:p>
        </p:txBody>
      </p:sp>
      <p:sp>
        <p:nvSpPr>
          <p:cNvPr id="12" name="Text 8"/>
          <p:cNvSpPr/>
          <p:nvPr/>
        </p:nvSpPr>
        <p:spPr>
          <a:xfrm>
            <a:off x="10872668" y="7596307"/>
            <a:ext cx="3149322" cy="213717"/>
          </a:xfrm>
          <a:prstGeom prst="rect">
            <a:avLst/>
          </a:prstGeom>
          <a:noFill/>
          <a:ln/>
        </p:spPr>
        <p:txBody>
          <a:bodyPr wrap="none" lIns="0" tIns="0" rIns="0" bIns="0" rtlCol="0" anchor="t"/>
          <a:lstStyle/>
          <a:p>
            <a:pPr marL="285750" indent="-285750" algn="l">
              <a:lnSpc>
                <a:spcPts val="1650"/>
              </a:lnSpc>
              <a:buSzPct val="100000"/>
              <a:buFont typeface="Arial" panose="020B0604020202020204" pitchFamily="34" charset="0"/>
              <a:buChar char="•"/>
            </a:pPr>
            <a:r>
              <a:rPr lang="en-US" b="1" dirty="0">
                <a:solidFill>
                  <a:srgbClr val="384653"/>
                </a:solidFill>
                <a:ea typeface="Montserrat" pitchFamily="34" charset="-122"/>
                <a:cs typeface="Montserrat" pitchFamily="34" charset="-120"/>
              </a:rPr>
              <a:t>Redirect Rate</a:t>
            </a:r>
            <a:endParaRPr lang="en-US" dirty="0"/>
          </a:p>
        </p:txBody>
      </p:sp>
      <p:sp>
        <p:nvSpPr>
          <p:cNvPr id="13" name="Rectangle 12">
            <a:extLst>
              <a:ext uri="{FF2B5EF4-FFF2-40B4-BE49-F238E27FC236}">
                <a16:creationId xmlns:a16="http://schemas.microsoft.com/office/drawing/2014/main" id="{1ABDA3F4-13FC-B28E-4FA6-5767524776C6}"/>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Image 1" descr="preencoded.png">
            <a:extLst>
              <a:ext uri="{FF2B5EF4-FFF2-40B4-BE49-F238E27FC236}">
                <a16:creationId xmlns:a16="http://schemas.microsoft.com/office/drawing/2014/main" id="{1F18AEB0-402C-0CAE-B9D9-3357DEA48D57}"/>
              </a:ext>
            </a:extLst>
          </p:cNvPr>
          <p:cNvPicPr>
            <a:picLocks noChangeAspect="1"/>
          </p:cNvPicPr>
          <p:nvPr/>
        </p:nvPicPr>
        <p:blipFill>
          <a:blip r:embed="rId5"/>
          <a:stretch>
            <a:fillRect/>
          </a:stretch>
        </p:blipFill>
        <p:spPr>
          <a:xfrm>
            <a:off x="12753492" y="250267"/>
            <a:ext cx="1189553" cy="598051"/>
          </a:xfrm>
          <a:prstGeom prst="rect">
            <a:avLst/>
          </a:prstGeom>
        </p:spPr>
      </p:pic>
      <p:pic>
        <p:nvPicPr>
          <p:cNvPr id="15" name="Image 2" descr="preencoded.png">
            <a:extLst>
              <a:ext uri="{FF2B5EF4-FFF2-40B4-BE49-F238E27FC236}">
                <a16:creationId xmlns:a16="http://schemas.microsoft.com/office/drawing/2014/main" id="{1989571B-AEAE-1BE7-FD1D-A373D962FDA4}"/>
              </a:ext>
            </a:extLst>
          </p:cNvPr>
          <p:cNvPicPr>
            <a:picLocks noChangeAspect="1"/>
          </p:cNvPicPr>
          <p:nvPr/>
        </p:nvPicPr>
        <p:blipFill>
          <a:blip r:embed="rId6"/>
          <a:stretch>
            <a:fillRect/>
          </a:stretch>
        </p:blipFill>
        <p:spPr>
          <a:xfrm>
            <a:off x="11639150" y="130967"/>
            <a:ext cx="875348" cy="80474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20898" y="409337"/>
            <a:ext cx="3133606" cy="391716"/>
          </a:xfrm>
          <a:prstGeom prst="rect">
            <a:avLst/>
          </a:prstGeom>
          <a:noFill/>
          <a:ln/>
        </p:spPr>
        <p:txBody>
          <a:bodyPr wrap="none" lIns="0" tIns="0" rIns="0" bIns="0" rtlCol="0" anchor="t"/>
          <a:lstStyle/>
          <a:p>
            <a:pPr marL="0" indent="0" algn="l">
              <a:lnSpc>
                <a:spcPts val="3050"/>
              </a:lnSpc>
              <a:buNone/>
            </a:pPr>
            <a:r>
              <a:rPr lang="en-US" sz="2800" b="1" dirty="0">
                <a:solidFill>
                  <a:srgbClr val="C8A67F"/>
                </a:solidFill>
                <a:latin typeface="Calibri (Body)"/>
                <a:ea typeface="Barlow Bold" pitchFamily="34" charset="-122"/>
                <a:cs typeface="Barlow Bold" pitchFamily="34" charset="-120"/>
              </a:rPr>
              <a:t>Future Roadmap</a:t>
            </a:r>
            <a:endParaRPr lang="en-US" sz="2800" dirty="0">
              <a:latin typeface="Calibri (Body)"/>
            </a:endParaRPr>
          </a:p>
        </p:txBody>
      </p:sp>
      <p:sp>
        <p:nvSpPr>
          <p:cNvPr id="3" name="Text 1"/>
          <p:cNvSpPr/>
          <p:nvPr/>
        </p:nvSpPr>
        <p:spPr>
          <a:xfrm>
            <a:off x="472818" y="965625"/>
            <a:ext cx="2583581" cy="308609"/>
          </a:xfrm>
          <a:prstGeom prst="rect">
            <a:avLst/>
          </a:prstGeom>
          <a:noFill/>
          <a:ln/>
        </p:spPr>
        <p:txBody>
          <a:bodyPr wrap="none" lIns="0" tIns="0" rIns="0" bIns="0" rtlCol="0" anchor="t"/>
          <a:lstStyle/>
          <a:p>
            <a:pPr marL="0" indent="0" algn="l">
              <a:lnSpc>
                <a:spcPts val="1900"/>
              </a:lnSpc>
              <a:buNone/>
            </a:pPr>
            <a:r>
              <a:rPr lang="en-US" sz="2000" b="1" dirty="0">
                <a:solidFill>
                  <a:srgbClr val="C8A67F"/>
                </a:solidFill>
                <a:latin typeface="Calibri (Body)"/>
                <a:ea typeface="Barlow Bold" pitchFamily="34" charset="-122"/>
                <a:cs typeface="Barlow Bold" pitchFamily="34" charset="-120"/>
              </a:rPr>
              <a:t>Scaling Beyond MVP</a:t>
            </a:r>
            <a:endParaRPr lang="en-US" sz="2000" dirty="0">
              <a:latin typeface="Calibri (Body)"/>
            </a:endParaRPr>
          </a:p>
        </p:txBody>
      </p:sp>
      <p:sp>
        <p:nvSpPr>
          <p:cNvPr id="4" name="Shape 2"/>
          <p:cNvSpPr/>
          <p:nvPr/>
        </p:nvSpPr>
        <p:spPr>
          <a:xfrm>
            <a:off x="7307580" y="1328618"/>
            <a:ext cx="15240" cy="3674269"/>
          </a:xfrm>
          <a:prstGeom prst="roundRect">
            <a:avLst>
              <a:gd name="adj" fmla="val 1465080"/>
            </a:avLst>
          </a:prstGeom>
          <a:solidFill>
            <a:srgbClr val="C2CBD5"/>
          </a:solidFill>
          <a:ln/>
        </p:spPr>
      </p:sp>
      <p:sp>
        <p:nvSpPr>
          <p:cNvPr id="5" name="Shape 3"/>
          <p:cNvSpPr/>
          <p:nvPr/>
        </p:nvSpPr>
        <p:spPr>
          <a:xfrm>
            <a:off x="6716554" y="1488400"/>
            <a:ext cx="446484" cy="15240"/>
          </a:xfrm>
          <a:prstGeom prst="roundRect">
            <a:avLst>
              <a:gd name="adj" fmla="val 1465080"/>
            </a:avLst>
          </a:prstGeom>
          <a:solidFill>
            <a:srgbClr val="C2CBD5"/>
          </a:solidFill>
          <a:ln/>
        </p:spPr>
      </p:sp>
      <p:sp>
        <p:nvSpPr>
          <p:cNvPr id="6" name="Shape 4"/>
          <p:cNvSpPr/>
          <p:nvPr/>
        </p:nvSpPr>
        <p:spPr>
          <a:xfrm>
            <a:off x="7147798" y="1328618"/>
            <a:ext cx="334804" cy="334804"/>
          </a:xfrm>
          <a:prstGeom prst="roundRect">
            <a:avLst>
              <a:gd name="adj" fmla="val 66689"/>
            </a:avLst>
          </a:prstGeom>
          <a:solidFill>
            <a:srgbClr val="DCE5EF"/>
          </a:solidFill>
          <a:ln w="7620">
            <a:solidFill>
              <a:srgbClr val="C2CBD5"/>
            </a:solidFill>
            <a:prstDash val="solid"/>
          </a:ln>
        </p:spPr>
      </p:sp>
      <p:sp>
        <p:nvSpPr>
          <p:cNvPr id="7" name="Text 5"/>
          <p:cNvSpPr/>
          <p:nvPr/>
        </p:nvSpPr>
        <p:spPr>
          <a:xfrm>
            <a:off x="7197745" y="1349157"/>
            <a:ext cx="234910" cy="293727"/>
          </a:xfrm>
          <a:prstGeom prst="rect">
            <a:avLst/>
          </a:prstGeom>
          <a:noFill/>
          <a:ln/>
        </p:spPr>
        <p:txBody>
          <a:bodyPr wrap="none" lIns="0" tIns="0" rIns="0" bIns="0" rtlCol="0" anchor="t"/>
          <a:lstStyle/>
          <a:p>
            <a:pPr marL="0" indent="0" algn="ctr">
              <a:lnSpc>
                <a:spcPts val="1850"/>
              </a:lnSpc>
              <a:buNone/>
            </a:pPr>
            <a:r>
              <a:rPr lang="en-US" sz="1850" b="1" dirty="0">
                <a:solidFill>
                  <a:srgbClr val="384653"/>
                </a:solidFill>
                <a:latin typeface="Calibri (Body)"/>
                <a:ea typeface="Barlow Bold" pitchFamily="34" charset="-122"/>
                <a:cs typeface="Barlow Bold" pitchFamily="34" charset="-120"/>
              </a:rPr>
              <a:t>1</a:t>
            </a:r>
            <a:endParaRPr lang="en-US" sz="1850" dirty="0">
              <a:latin typeface="Calibri (Body)"/>
            </a:endParaRPr>
          </a:p>
        </p:txBody>
      </p:sp>
      <p:sp>
        <p:nvSpPr>
          <p:cNvPr id="8" name="Text 6"/>
          <p:cNvSpPr/>
          <p:nvPr/>
        </p:nvSpPr>
        <p:spPr>
          <a:xfrm>
            <a:off x="4317802" y="1379696"/>
            <a:ext cx="2253258" cy="244793"/>
          </a:xfrm>
          <a:prstGeom prst="rect">
            <a:avLst/>
          </a:prstGeom>
          <a:noFill/>
          <a:ln/>
        </p:spPr>
        <p:txBody>
          <a:bodyPr wrap="none" lIns="0" tIns="0" rIns="0" bIns="0" rtlCol="0" anchor="t"/>
          <a:lstStyle/>
          <a:p>
            <a:pPr marL="0" indent="0" algn="r">
              <a:lnSpc>
                <a:spcPts val="1900"/>
              </a:lnSpc>
              <a:buNone/>
            </a:pPr>
            <a:r>
              <a:rPr lang="en-US" b="1" dirty="0">
                <a:solidFill>
                  <a:srgbClr val="384653"/>
                </a:solidFill>
                <a:latin typeface="Calibri (Body)"/>
                <a:ea typeface="Barlow Bold" pitchFamily="34" charset="-122"/>
                <a:cs typeface="Barlow Bold" pitchFamily="34" charset="-120"/>
              </a:rPr>
              <a:t>Security &amp; Authentication</a:t>
            </a:r>
            <a:endParaRPr lang="en-US" dirty="0">
              <a:latin typeface="Calibri (Body)"/>
            </a:endParaRPr>
          </a:p>
        </p:txBody>
      </p:sp>
      <p:sp>
        <p:nvSpPr>
          <p:cNvPr id="9" name="Text 7"/>
          <p:cNvSpPr/>
          <p:nvPr/>
        </p:nvSpPr>
        <p:spPr>
          <a:xfrm>
            <a:off x="520898" y="1713786"/>
            <a:ext cx="6050161" cy="476250"/>
          </a:xfrm>
          <a:prstGeom prst="rect">
            <a:avLst/>
          </a:prstGeom>
          <a:noFill/>
          <a:ln/>
        </p:spPr>
        <p:txBody>
          <a:bodyPr wrap="square" lIns="0" tIns="0" rIns="0" bIns="0" rtlCol="0" anchor="t"/>
          <a:lstStyle/>
          <a:p>
            <a:pPr marL="0" indent="0" algn="r">
              <a:lnSpc>
                <a:spcPts val="1850"/>
              </a:lnSpc>
              <a:buNone/>
            </a:pPr>
            <a:r>
              <a:rPr lang="en-US" sz="1600" dirty="0">
                <a:solidFill>
                  <a:srgbClr val="384653"/>
                </a:solidFill>
                <a:latin typeface="Calibri (Body)"/>
                <a:ea typeface="Montserrat" pitchFamily="34" charset="-122"/>
                <a:cs typeface="Montserrat" pitchFamily="34" charset="-120"/>
              </a:rPr>
              <a:t>Implement JWT-based user authentication. Add API key management for programmatic access and apply per-user/API key rate limiting.</a:t>
            </a:r>
            <a:endParaRPr lang="en-US" sz="1600" dirty="0">
              <a:latin typeface="Calibri (Body)"/>
            </a:endParaRPr>
          </a:p>
        </p:txBody>
      </p:sp>
      <p:sp>
        <p:nvSpPr>
          <p:cNvPr id="10" name="Shape 8"/>
          <p:cNvSpPr/>
          <p:nvPr/>
        </p:nvSpPr>
        <p:spPr>
          <a:xfrm>
            <a:off x="7467362" y="2381369"/>
            <a:ext cx="446484" cy="15240"/>
          </a:xfrm>
          <a:prstGeom prst="roundRect">
            <a:avLst>
              <a:gd name="adj" fmla="val 1465080"/>
            </a:avLst>
          </a:prstGeom>
          <a:solidFill>
            <a:srgbClr val="C2CBD5"/>
          </a:solidFill>
          <a:ln/>
        </p:spPr>
      </p:sp>
      <p:sp>
        <p:nvSpPr>
          <p:cNvPr id="11" name="Shape 9"/>
          <p:cNvSpPr/>
          <p:nvPr/>
        </p:nvSpPr>
        <p:spPr>
          <a:xfrm>
            <a:off x="7147798" y="2221587"/>
            <a:ext cx="334804" cy="334804"/>
          </a:xfrm>
          <a:prstGeom prst="roundRect">
            <a:avLst>
              <a:gd name="adj" fmla="val 66689"/>
            </a:avLst>
          </a:prstGeom>
          <a:solidFill>
            <a:srgbClr val="DCE5EF"/>
          </a:solidFill>
          <a:ln w="7620">
            <a:solidFill>
              <a:srgbClr val="C2CBD5"/>
            </a:solidFill>
            <a:prstDash val="solid"/>
          </a:ln>
        </p:spPr>
      </p:sp>
      <p:sp>
        <p:nvSpPr>
          <p:cNvPr id="12" name="Text 10"/>
          <p:cNvSpPr/>
          <p:nvPr/>
        </p:nvSpPr>
        <p:spPr>
          <a:xfrm>
            <a:off x="7197745" y="2242125"/>
            <a:ext cx="234910" cy="293727"/>
          </a:xfrm>
          <a:prstGeom prst="rect">
            <a:avLst/>
          </a:prstGeom>
          <a:noFill/>
          <a:ln/>
        </p:spPr>
        <p:txBody>
          <a:bodyPr wrap="none" lIns="0" tIns="0" rIns="0" bIns="0" rtlCol="0" anchor="t"/>
          <a:lstStyle/>
          <a:p>
            <a:pPr marL="0" indent="0" algn="ctr">
              <a:lnSpc>
                <a:spcPts val="1850"/>
              </a:lnSpc>
              <a:buNone/>
            </a:pPr>
            <a:r>
              <a:rPr lang="en-US" sz="1850" b="1" dirty="0">
                <a:solidFill>
                  <a:srgbClr val="384653"/>
                </a:solidFill>
                <a:latin typeface="Calibri (Body)"/>
                <a:ea typeface="Barlow Bold" pitchFamily="34" charset="-122"/>
                <a:cs typeface="Barlow Bold" pitchFamily="34" charset="-120"/>
              </a:rPr>
              <a:t>2</a:t>
            </a:r>
            <a:endParaRPr lang="en-US" sz="1850" dirty="0">
              <a:latin typeface="Calibri (Body)"/>
            </a:endParaRPr>
          </a:p>
        </p:txBody>
      </p:sp>
      <p:sp>
        <p:nvSpPr>
          <p:cNvPr id="13" name="Text 11"/>
          <p:cNvSpPr/>
          <p:nvPr/>
        </p:nvSpPr>
        <p:spPr>
          <a:xfrm>
            <a:off x="8059341" y="2272665"/>
            <a:ext cx="1958459" cy="244793"/>
          </a:xfrm>
          <a:prstGeom prst="rect">
            <a:avLst/>
          </a:prstGeom>
          <a:noFill/>
          <a:ln/>
        </p:spPr>
        <p:txBody>
          <a:bodyPr wrap="none" lIns="0" tIns="0" rIns="0" bIns="0" rtlCol="0" anchor="t"/>
          <a:lstStyle/>
          <a:p>
            <a:pPr marL="0" indent="0" algn="l">
              <a:lnSpc>
                <a:spcPts val="1900"/>
              </a:lnSpc>
              <a:buNone/>
            </a:pPr>
            <a:r>
              <a:rPr lang="en-US" b="1" dirty="0">
                <a:solidFill>
                  <a:srgbClr val="384653"/>
                </a:solidFill>
                <a:latin typeface="Calibri (Body)"/>
                <a:ea typeface="Barlow Bold" pitchFamily="34" charset="-122"/>
                <a:cs typeface="Barlow Bold" pitchFamily="34" charset="-120"/>
              </a:rPr>
              <a:t>Database Migration</a:t>
            </a:r>
            <a:endParaRPr lang="en-US" dirty="0">
              <a:latin typeface="Calibri (Body)"/>
            </a:endParaRPr>
          </a:p>
        </p:txBody>
      </p:sp>
      <p:sp>
        <p:nvSpPr>
          <p:cNvPr id="14" name="Text 12"/>
          <p:cNvSpPr/>
          <p:nvPr/>
        </p:nvSpPr>
        <p:spPr>
          <a:xfrm>
            <a:off x="8059341" y="2606754"/>
            <a:ext cx="6050161" cy="476250"/>
          </a:xfrm>
          <a:prstGeom prst="rect">
            <a:avLst/>
          </a:prstGeom>
          <a:noFill/>
          <a:ln/>
        </p:spPr>
        <p:txBody>
          <a:bodyPr wrap="square" lIns="0" tIns="0" rIns="0" bIns="0" rtlCol="0" anchor="t"/>
          <a:lstStyle/>
          <a:p>
            <a:pPr marL="0" indent="0" algn="l">
              <a:lnSpc>
                <a:spcPts val="1850"/>
              </a:lnSpc>
              <a:buNone/>
            </a:pPr>
            <a:r>
              <a:rPr lang="en-US" sz="1600" dirty="0">
                <a:solidFill>
                  <a:srgbClr val="384653"/>
                </a:solidFill>
                <a:latin typeface="Calibri (Body)"/>
                <a:ea typeface="Montserrat" pitchFamily="34" charset="-122"/>
                <a:cs typeface="Montserrat" pitchFamily="34" charset="-120"/>
              </a:rPr>
              <a:t>Migrate from SQLite (PostgreSQL) for scalability and reliability with zero-downtime transition.</a:t>
            </a:r>
            <a:endParaRPr lang="en-US" sz="1600" dirty="0">
              <a:latin typeface="Calibri (Body)"/>
            </a:endParaRPr>
          </a:p>
        </p:txBody>
      </p:sp>
      <p:sp>
        <p:nvSpPr>
          <p:cNvPr id="15" name="Shape 13"/>
          <p:cNvSpPr/>
          <p:nvPr/>
        </p:nvSpPr>
        <p:spPr>
          <a:xfrm>
            <a:off x="6716554" y="3151108"/>
            <a:ext cx="446484" cy="15240"/>
          </a:xfrm>
          <a:prstGeom prst="roundRect">
            <a:avLst>
              <a:gd name="adj" fmla="val 1465080"/>
            </a:avLst>
          </a:prstGeom>
          <a:solidFill>
            <a:srgbClr val="C2CBD5"/>
          </a:solidFill>
          <a:ln/>
        </p:spPr>
      </p:sp>
      <p:sp>
        <p:nvSpPr>
          <p:cNvPr id="16" name="Shape 14"/>
          <p:cNvSpPr/>
          <p:nvPr/>
        </p:nvSpPr>
        <p:spPr>
          <a:xfrm>
            <a:off x="7147798" y="2991326"/>
            <a:ext cx="334804" cy="334804"/>
          </a:xfrm>
          <a:prstGeom prst="roundRect">
            <a:avLst>
              <a:gd name="adj" fmla="val 66689"/>
            </a:avLst>
          </a:prstGeom>
          <a:solidFill>
            <a:srgbClr val="DCE5EF"/>
          </a:solidFill>
          <a:ln w="7620">
            <a:solidFill>
              <a:srgbClr val="C2CBD5"/>
            </a:solidFill>
            <a:prstDash val="solid"/>
          </a:ln>
        </p:spPr>
      </p:sp>
      <p:sp>
        <p:nvSpPr>
          <p:cNvPr id="17" name="Text 15"/>
          <p:cNvSpPr/>
          <p:nvPr/>
        </p:nvSpPr>
        <p:spPr>
          <a:xfrm>
            <a:off x="7197745" y="3011865"/>
            <a:ext cx="234910" cy="293727"/>
          </a:xfrm>
          <a:prstGeom prst="rect">
            <a:avLst/>
          </a:prstGeom>
          <a:noFill/>
          <a:ln/>
        </p:spPr>
        <p:txBody>
          <a:bodyPr wrap="none" lIns="0" tIns="0" rIns="0" bIns="0" rtlCol="0" anchor="t"/>
          <a:lstStyle/>
          <a:p>
            <a:pPr marL="0" indent="0" algn="ctr">
              <a:lnSpc>
                <a:spcPts val="1850"/>
              </a:lnSpc>
              <a:buNone/>
            </a:pPr>
            <a:r>
              <a:rPr lang="en-US" sz="1850" b="1" dirty="0">
                <a:solidFill>
                  <a:srgbClr val="384653"/>
                </a:solidFill>
                <a:latin typeface="Calibri (Body)"/>
                <a:ea typeface="Barlow Bold" pitchFamily="34" charset="-122"/>
                <a:cs typeface="Barlow Bold" pitchFamily="34" charset="-120"/>
              </a:rPr>
              <a:t>3</a:t>
            </a:r>
            <a:endParaRPr lang="en-US" sz="1850" dirty="0">
              <a:latin typeface="Calibri (Body)"/>
            </a:endParaRPr>
          </a:p>
        </p:txBody>
      </p:sp>
      <p:sp>
        <p:nvSpPr>
          <p:cNvPr id="18" name="Text 16"/>
          <p:cNvSpPr/>
          <p:nvPr/>
        </p:nvSpPr>
        <p:spPr>
          <a:xfrm>
            <a:off x="4612600" y="3042404"/>
            <a:ext cx="1958459" cy="244793"/>
          </a:xfrm>
          <a:prstGeom prst="rect">
            <a:avLst/>
          </a:prstGeom>
          <a:noFill/>
          <a:ln/>
        </p:spPr>
        <p:txBody>
          <a:bodyPr wrap="none" lIns="0" tIns="0" rIns="0" bIns="0" rtlCol="0" anchor="t"/>
          <a:lstStyle/>
          <a:p>
            <a:pPr marL="0" indent="0" algn="r">
              <a:lnSpc>
                <a:spcPts val="1900"/>
              </a:lnSpc>
              <a:buNone/>
            </a:pPr>
            <a:r>
              <a:rPr lang="en-US" b="1" dirty="0">
                <a:solidFill>
                  <a:srgbClr val="384653"/>
                </a:solidFill>
                <a:latin typeface="Calibri (Body)"/>
                <a:ea typeface="Barlow Bold" pitchFamily="34" charset="-122"/>
                <a:cs typeface="Barlow Bold" pitchFamily="34" charset="-120"/>
              </a:rPr>
              <a:t>Infrastructure Scaling</a:t>
            </a:r>
            <a:endParaRPr lang="en-US" dirty="0">
              <a:latin typeface="Calibri (Body)"/>
            </a:endParaRPr>
          </a:p>
        </p:txBody>
      </p:sp>
      <p:sp>
        <p:nvSpPr>
          <p:cNvPr id="19" name="Text 17"/>
          <p:cNvSpPr/>
          <p:nvPr/>
        </p:nvSpPr>
        <p:spPr>
          <a:xfrm>
            <a:off x="520898" y="3376493"/>
            <a:ext cx="6050161" cy="476250"/>
          </a:xfrm>
          <a:prstGeom prst="rect">
            <a:avLst/>
          </a:prstGeom>
          <a:noFill/>
          <a:ln/>
        </p:spPr>
        <p:txBody>
          <a:bodyPr wrap="square" lIns="0" tIns="0" rIns="0" bIns="0" rtlCol="0" anchor="t"/>
          <a:lstStyle/>
          <a:p>
            <a:pPr marL="0" indent="0" algn="r">
              <a:lnSpc>
                <a:spcPts val="1850"/>
              </a:lnSpc>
              <a:buNone/>
            </a:pPr>
            <a:r>
              <a:rPr lang="en-US" sz="1600" dirty="0">
                <a:solidFill>
                  <a:srgbClr val="384653"/>
                </a:solidFill>
                <a:latin typeface="Calibri (Body)"/>
                <a:ea typeface="Montserrat" pitchFamily="34" charset="-122"/>
                <a:cs typeface="Montserrat" pitchFamily="34" charset="-120"/>
              </a:rPr>
              <a:t>Use AWS Auto Scaling Groups with Application Load Balancer and enable horizontal pod autoscaling in Kubernetes.</a:t>
            </a:r>
            <a:endParaRPr lang="en-US" sz="1600" dirty="0">
              <a:latin typeface="Calibri (Body)"/>
            </a:endParaRPr>
          </a:p>
        </p:txBody>
      </p:sp>
      <p:sp>
        <p:nvSpPr>
          <p:cNvPr id="25" name="Shape 23"/>
          <p:cNvSpPr/>
          <p:nvPr/>
        </p:nvSpPr>
        <p:spPr>
          <a:xfrm>
            <a:off x="520898" y="5244650"/>
            <a:ext cx="13588603" cy="26194"/>
          </a:xfrm>
          <a:prstGeom prst="rect">
            <a:avLst/>
          </a:prstGeom>
          <a:solidFill>
            <a:srgbClr val="384653">
              <a:alpha val="50000"/>
            </a:srgbClr>
          </a:solidFill>
          <a:ln/>
        </p:spPr>
      </p:sp>
      <p:sp>
        <p:nvSpPr>
          <p:cNvPr id="26" name="Text 24"/>
          <p:cNvSpPr/>
          <p:nvPr/>
        </p:nvSpPr>
        <p:spPr>
          <a:xfrm>
            <a:off x="520898" y="5494020"/>
            <a:ext cx="1958459" cy="244793"/>
          </a:xfrm>
          <a:prstGeom prst="rect">
            <a:avLst/>
          </a:prstGeom>
          <a:noFill/>
          <a:ln/>
        </p:spPr>
        <p:txBody>
          <a:bodyPr wrap="none" lIns="0" tIns="0" rIns="0" bIns="0" rtlCol="0" anchor="t"/>
          <a:lstStyle/>
          <a:p>
            <a:pPr marL="0" indent="0" algn="l">
              <a:lnSpc>
                <a:spcPts val="1900"/>
              </a:lnSpc>
              <a:buNone/>
            </a:pPr>
            <a:r>
              <a:rPr lang="en-US" sz="2000" b="1" dirty="0">
                <a:solidFill>
                  <a:srgbClr val="C8A67F"/>
                </a:solidFill>
                <a:latin typeface="Calibri (Body)"/>
                <a:ea typeface="Barlow Bold" pitchFamily="34" charset="-122"/>
                <a:cs typeface="Barlow Bold" pitchFamily="34" charset="-120"/>
              </a:rPr>
              <a:t>Team Contributions</a:t>
            </a:r>
            <a:endParaRPr lang="en-US" sz="2000" dirty="0">
              <a:latin typeface="Calibri (Body)"/>
            </a:endParaRPr>
          </a:p>
        </p:txBody>
      </p:sp>
      <p:sp>
        <p:nvSpPr>
          <p:cNvPr id="27" name="Text 25"/>
          <p:cNvSpPr/>
          <p:nvPr/>
        </p:nvSpPr>
        <p:spPr>
          <a:xfrm>
            <a:off x="520898" y="5962055"/>
            <a:ext cx="13588603" cy="238125"/>
          </a:xfrm>
          <a:prstGeom prst="rect">
            <a:avLst/>
          </a:prstGeom>
          <a:noFill/>
          <a:ln/>
        </p:spPr>
        <p:txBody>
          <a:bodyPr wrap="none" lIns="0" tIns="0" rIns="0" bIns="0" rtlCol="0" anchor="t"/>
          <a:lstStyle/>
          <a:p>
            <a:pPr>
              <a:lnSpc>
                <a:spcPts val="1850"/>
              </a:lnSpc>
            </a:pPr>
            <a:r>
              <a:rPr lang="en-US" b="1" dirty="0">
                <a:solidFill>
                  <a:srgbClr val="384653"/>
                </a:solidFill>
                <a:latin typeface="Calibri (Body)"/>
                <a:ea typeface="Montserrat" pitchFamily="34" charset="-122"/>
                <a:cs typeface="Montserrat" pitchFamily="34" charset="-120"/>
              </a:rPr>
              <a:t>[Omar Mohsen: Team Member 1]</a:t>
            </a:r>
            <a:r>
              <a:rPr lang="en-US" dirty="0">
                <a:solidFill>
                  <a:srgbClr val="384653"/>
                </a:solidFill>
                <a:latin typeface="Calibri (Body)"/>
                <a:ea typeface="Montserrat" pitchFamily="34" charset="-122"/>
                <a:cs typeface="Montserrat" pitchFamily="34" charset="-120"/>
              </a:rPr>
              <a:t> — Backend &amp; API Development, Containerization, Provisioning Grafana, Prometheus</a:t>
            </a:r>
            <a:endParaRPr lang="en-US" dirty="0">
              <a:latin typeface="Calibri (Body)"/>
            </a:endParaRPr>
          </a:p>
        </p:txBody>
      </p:sp>
      <p:sp>
        <p:nvSpPr>
          <p:cNvPr id="28" name="Text 26"/>
          <p:cNvSpPr/>
          <p:nvPr/>
        </p:nvSpPr>
        <p:spPr>
          <a:xfrm>
            <a:off x="520898" y="6367582"/>
            <a:ext cx="13588603" cy="238125"/>
          </a:xfrm>
          <a:prstGeom prst="rect">
            <a:avLst/>
          </a:prstGeom>
          <a:noFill/>
          <a:ln/>
        </p:spPr>
        <p:txBody>
          <a:bodyPr wrap="none" lIns="0" tIns="0" rIns="0" bIns="0" rtlCol="0" anchor="t"/>
          <a:lstStyle/>
          <a:p>
            <a:pPr marL="0" indent="0" algn="l">
              <a:lnSpc>
                <a:spcPts val="1850"/>
              </a:lnSpc>
              <a:buNone/>
            </a:pPr>
            <a:r>
              <a:rPr lang="en-US" b="1" dirty="0">
                <a:solidFill>
                  <a:srgbClr val="384653"/>
                </a:solidFill>
                <a:latin typeface="Calibri (Body)"/>
                <a:ea typeface="Montserrat" pitchFamily="34" charset="-122"/>
                <a:cs typeface="Montserrat" pitchFamily="34" charset="-120"/>
              </a:rPr>
              <a:t>[Sara Darwish: Team Member 2]</a:t>
            </a:r>
            <a:r>
              <a:rPr lang="en-US" dirty="0">
                <a:solidFill>
                  <a:srgbClr val="384653"/>
                </a:solidFill>
                <a:latin typeface="Calibri (Body)"/>
                <a:ea typeface="Montserrat" pitchFamily="34" charset="-122"/>
                <a:cs typeface="Montserrat" pitchFamily="34" charset="-120"/>
              </a:rPr>
              <a:t> — Frontend &amp; Alerting Integration</a:t>
            </a:r>
            <a:endParaRPr lang="en-US" dirty="0">
              <a:latin typeface="Calibri (Body)"/>
            </a:endParaRPr>
          </a:p>
        </p:txBody>
      </p:sp>
      <p:sp>
        <p:nvSpPr>
          <p:cNvPr id="29" name="Text 27"/>
          <p:cNvSpPr/>
          <p:nvPr/>
        </p:nvSpPr>
        <p:spPr>
          <a:xfrm>
            <a:off x="520898" y="6773108"/>
            <a:ext cx="13588603" cy="238125"/>
          </a:xfrm>
          <a:prstGeom prst="rect">
            <a:avLst/>
          </a:prstGeom>
          <a:noFill/>
          <a:ln/>
        </p:spPr>
        <p:txBody>
          <a:bodyPr wrap="none" lIns="0" tIns="0" rIns="0" bIns="0" rtlCol="0" anchor="t"/>
          <a:lstStyle/>
          <a:p>
            <a:pPr marL="0" indent="0" algn="l">
              <a:lnSpc>
                <a:spcPts val="1850"/>
              </a:lnSpc>
              <a:buNone/>
            </a:pPr>
            <a:r>
              <a:rPr lang="en-US" b="1" dirty="0">
                <a:solidFill>
                  <a:srgbClr val="384653"/>
                </a:solidFill>
                <a:latin typeface="Calibri (Body)"/>
                <a:ea typeface="Montserrat" pitchFamily="34" charset="-122"/>
                <a:cs typeface="Montserrat" pitchFamily="34" charset="-120"/>
              </a:rPr>
              <a:t>[Marwa Elzoghby: Team Member 3]</a:t>
            </a:r>
            <a:r>
              <a:rPr lang="en-US" dirty="0">
                <a:solidFill>
                  <a:srgbClr val="384653"/>
                </a:solidFill>
                <a:latin typeface="Calibri (Body)"/>
                <a:ea typeface="Montserrat" pitchFamily="34" charset="-122"/>
                <a:cs typeface="Montserrat" pitchFamily="34" charset="-120"/>
              </a:rPr>
              <a:t> — Monitoring &amp; Visualization integration using Prometheus &amp; Grafana</a:t>
            </a:r>
            <a:endParaRPr lang="en-US" dirty="0">
              <a:latin typeface="Calibri (Body)"/>
            </a:endParaRPr>
          </a:p>
        </p:txBody>
      </p:sp>
      <p:sp>
        <p:nvSpPr>
          <p:cNvPr id="30" name="Text 28"/>
          <p:cNvSpPr/>
          <p:nvPr/>
        </p:nvSpPr>
        <p:spPr>
          <a:xfrm>
            <a:off x="520898" y="7178635"/>
            <a:ext cx="13588603" cy="238125"/>
          </a:xfrm>
          <a:prstGeom prst="rect">
            <a:avLst/>
          </a:prstGeom>
          <a:noFill/>
          <a:ln/>
        </p:spPr>
        <p:txBody>
          <a:bodyPr wrap="none" lIns="0" tIns="0" rIns="0" bIns="0" rtlCol="0" anchor="t"/>
          <a:lstStyle/>
          <a:p>
            <a:pPr marL="0" indent="0" algn="l">
              <a:lnSpc>
                <a:spcPts val="1850"/>
              </a:lnSpc>
              <a:buNone/>
            </a:pPr>
            <a:r>
              <a:rPr lang="en-US" b="1" dirty="0">
                <a:solidFill>
                  <a:srgbClr val="384653"/>
                </a:solidFill>
                <a:latin typeface="Calibri (Body)"/>
                <a:ea typeface="Montserrat" pitchFamily="34" charset="-122"/>
                <a:cs typeface="Montserrat" pitchFamily="34" charset="-120"/>
              </a:rPr>
              <a:t>[Marwan Ayman: Team Member 4]</a:t>
            </a:r>
            <a:r>
              <a:rPr lang="en-US" dirty="0">
                <a:solidFill>
                  <a:srgbClr val="384653"/>
                </a:solidFill>
                <a:latin typeface="Calibri (Body)"/>
                <a:ea typeface="Montserrat" pitchFamily="34" charset="-122"/>
                <a:cs typeface="Montserrat" pitchFamily="34" charset="-120"/>
              </a:rPr>
              <a:t> — Data Base Schema Design, CI pipeline Sanity test</a:t>
            </a:r>
            <a:endParaRPr lang="en-US" dirty="0">
              <a:latin typeface="Calibri (Body)"/>
            </a:endParaRPr>
          </a:p>
        </p:txBody>
      </p:sp>
      <p:sp>
        <p:nvSpPr>
          <p:cNvPr id="31" name="Text 29"/>
          <p:cNvSpPr/>
          <p:nvPr/>
        </p:nvSpPr>
        <p:spPr>
          <a:xfrm>
            <a:off x="520898" y="7584162"/>
            <a:ext cx="13588603" cy="238125"/>
          </a:xfrm>
          <a:prstGeom prst="rect">
            <a:avLst/>
          </a:prstGeom>
          <a:noFill/>
          <a:ln/>
        </p:spPr>
        <p:txBody>
          <a:bodyPr wrap="none" lIns="0" tIns="0" rIns="0" bIns="0" rtlCol="0" anchor="t"/>
          <a:lstStyle/>
          <a:p>
            <a:pPr marL="0" indent="0" algn="l">
              <a:lnSpc>
                <a:spcPts val="1850"/>
              </a:lnSpc>
              <a:buNone/>
            </a:pPr>
            <a:r>
              <a:rPr lang="en-US" b="1" dirty="0">
                <a:solidFill>
                  <a:srgbClr val="384653"/>
                </a:solidFill>
                <a:latin typeface="Calibri (Body)"/>
                <a:ea typeface="Montserrat" pitchFamily="34" charset="-122"/>
                <a:cs typeface="Montserrat" pitchFamily="34" charset="-120"/>
              </a:rPr>
              <a:t>[Ahmed Anas: Team Member 5]</a:t>
            </a:r>
            <a:r>
              <a:rPr lang="en-US" dirty="0">
                <a:solidFill>
                  <a:srgbClr val="384653"/>
                </a:solidFill>
                <a:latin typeface="Calibri (Body)"/>
                <a:ea typeface="Montserrat" pitchFamily="34" charset="-122"/>
                <a:cs typeface="Montserrat" pitchFamily="34" charset="-120"/>
              </a:rPr>
              <a:t> —CD Pipeline &amp; Cloud Deployment &amp; Kubernetes implementation</a:t>
            </a:r>
            <a:endParaRPr lang="en-US" dirty="0">
              <a:latin typeface="Calibri (Body)"/>
            </a:endParaRPr>
          </a:p>
        </p:txBody>
      </p:sp>
      <p:sp>
        <p:nvSpPr>
          <p:cNvPr id="34" name="Rectangle 33">
            <a:extLst>
              <a:ext uri="{FF2B5EF4-FFF2-40B4-BE49-F238E27FC236}">
                <a16:creationId xmlns:a16="http://schemas.microsoft.com/office/drawing/2014/main" id="{9ECB3737-BB95-4CD9-370A-28FD49C33B98}"/>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Calibri (Body)"/>
            </a:endParaRPr>
          </a:p>
        </p:txBody>
      </p:sp>
      <p:pic>
        <p:nvPicPr>
          <p:cNvPr id="35" name="Image 1" descr="preencoded.png">
            <a:extLst>
              <a:ext uri="{FF2B5EF4-FFF2-40B4-BE49-F238E27FC236}">
                <a16:creationId xmlns:a16="http://schemas.microsoft.com/office/drawing/2014/main" id="{84DBE8BD-B7DF-FB8C-2602-609BC1D98B92}"/>
              </a:ext>
            </a:extLst>
          </p:cNvPr>
          <p:cNvPicPr>
            <a:picLocks noChangeAspect="1"/>
          </p:cNvPicPr>
          <p:nvPr/>
        </p:nvPicPr>
        <p:blipFill>
          <a:blip r:embed="rId3"/>
          <a:stretch>
            <a:fillRect/>
          </a:stretch>
        </p:blipFill>
        <p:spPr>
          <a:xfrm>
            <a:off x="12753492" y="347088"/>
            <a:ext cx="1189553" cy="598051"/>
          </a:xfrm>
          <a:prstGeom prst="rect">
            <a:avLst/>
          </a:prstGeom>
        </p:spPr>
      </p:pic>
      <p:pic>
        <p:nvPicPr>
          <p:cNvPr id="36" name="Image 2" descr="preencoded.png">
            <a:extLst>
              <a:ext uri="{FF2B5EF4-FFF2-40B4-BE49-F238E27FC236}">
                <a16:creationId xmlns:a16="http://schemas.microsoft.com/office/drawing/2014/main" id="{0BA7FCBB-7924-655E-7E67-32E0FCDB78A8}"/>
              </a:ext>
            </a:extLst>
          </p:cNvPr>
          <p:cNvPicPr>
            <a:picLocks noChangeAspect="1"/>
          </p:cNvPicPr>
          <p:nvPr/>
        </p:nvPicPr>
        <p:blipFill>
          <a:blip r:embed="rId4"/>
          <a:stretch>
            <a:fillRect/>
          </a:stretch>
        </p:blipFill>
        <p:spPr>
          <a:xfrm>
            <a:off x="11639150" y="292334"/>
            <a:ext cx="875348" cy="804743"/>
          </a:xfrm>
          <a:prstGeom prst="rect">
            <a:avLst/>
          </a:prstGeom>
        </p:spPr>
      </p:pic>
      <p:sp>
        <p:nvSpPr>
          <p:cNvPr id="23" name="Shape 8">
            <a:extLst>
              <a:ext uri="{FF2B5EF4-FFF2-40B4-BE49-F238E27FC236}">
                <a16:creationId xmlns:a16="http://schemas.microsoft.com/office/drawing/2014/main" id="{2295F01A-A85C-568D-379F-58886B558FEE}"/>
              </a:ext>
            </a:extLst>
          </p:cNvPr>
          <p:cNvSpPr/>
          <p:nvPr/>
        </p:nvSpPr>
        <p:spPr>
          <a:xfrm>
            <a:off x="7467362" y="4049376"/>
            <a:ext cx="446484" cy="15240"/>
          </a:xfrm>
          <a:prstGeom prst="roundRect">
            <a:avLst>
              <a:gd name="adj" fmla="val 1465080"/>
            </a:avLst>
          </a:prstGeom>
          <a:solidFill>
            <a:srgbClr val="C2CBD5"/>
          </a:solidFill>
          <a:ln/>
        </p:spPr>
      </p:sp>
      <p:sp>
        <p:nvSpPr>
          <p:cNvPr id="24" name="Shape 9">
            <a:extLst>
              <a:ext uri="{FF2B5EF4-FFF2-40B4-BE49-F238E27FC236}">
                <a16:creationId xmlns:a16="http://schemas.microsoft.com/office/drawing/2014/main" id="{BC617155-FDDB-7C01-ABF6-392972BBA49E}"/>
              </a:ext>
            </a:extLst>
          </p:cNvPr>
          <p:cNvSpPr/>
          <p:nvPr/>
        </p:nvSpPr>
        <p:spPr>
          <a:xfrm>
            <a:off x="7147798" y="3889594"/>
            <a:ext cx="334804" cy="334804"/>
          </a:xfrm>
          <a:prstGeom prst="roundRect">
            <a:avLst>
              <a:gd name="adj" fmla="val 66689"/>
            </a:avLst>
          </a:prstGeom>
          <a:solidFill>
            <a:srgbClr val="DCE5EF"/>
          </a:solidFill>
          <a:ln w="7620">
            <a:solidFill>
              <a:srgbClr val="C2CBD5"/>
            </a:solidFill>
            <a:prstDash val="solid"/>
          </a:ln>
        </p:spPr>
      </p:sp>
      <p:sp>
        <p:nvSpPr>
          <p:cNvPr id="38" name="Text 17">
            <a:extLst>
              <a:ext uri="{FF2B5EF4-FFF2-40B4-BE49-F238E27FC236}">
                <a16:creationId xmlns:a16="http://schemas.microsoft.com/office/drawing/2014/main" id="{8E2F1194-2CB9-2638-14F7-53FAB2086D16}"/>
              </a:ext>
            </a:extLst>
          </p:cNvPr>
          <p:cNvSpPr/>
          <p:nvPr/>
        </p:nvSpPr>
        <p:spPr>
          <a:xfrm>
            <a:off x="7185688" y="3948298"/>
            <a:ext cx="243364" cy="276424"/>
          </a:xfrm>
          <a:prstGeom prst="rect">
            <a:avLst/>
          </a:prstGeom>
          <a:noFill/>
          <a:ln/>
        </p:spPr>
        <p:txBody>
          <a:bodyPr wrap="square" lIns="0" tIns="0" rIns="0" bIns="0" rtlCol="0" anchor="t"/>
          <a:lstStyle/>
          <a:p>
            <a:pPr marL="0" indent="0" algn="ctr">
              <a:lnSpc>
                <a:spcPts val="1850"/>
              </a:lnSpc>
              <a:buNone/>
            </a:pPr>
            <a:r>
              <a:rPr lang="en-US" sz="1850" b="1" dirty="0">
                <a:solidFill>
                  <a:srgbClr val="384653"/>
                </a:solidFill>
                <a:latin typeface="Calibri (Body)"/>
                <a:ea typeface="Montserrat" pitchFamily="34" charset="-122"/>
                <a:cs typeface="Montserrat" pitchFamily="34" charset="-120"/>
              </a:rPr>
              <a:t>4</a:t>
            </a:r>
            <a:endParaRPr lang="en-US" sz="1850" b="1" dirty="0">
              <a:latin typeface="Calibri (Body)"/>
            </a:endParaRPr>
          </a:p>
        </p:txBody>
      </p:sp>
      <p:sp>
        <p:nvSpPr>
          <p:cNvPr id="39" name="Text 11">
            <a:extLst>
              <a:ext uri="{FF2B5EF4-FFF2-40B4-BE49-F238E27FC236}">
                <a16:creationId xmlns:a16="http://schemas.microsoft.com/office/drawing/2014/main" id="{DDD3433E-46B1-F1CB-81DF-C3C748B5C326}"/>
              </a:ext>
            </a:extLst>
          </p:cNvPr>
          <p:cNvSpPr/>
          <p:nvPr/>
        </p:nvSpPr>
        <p:spPr>
          <a:xfrm>
            <a:off x="8059340" y="3979289"/>
            <a:ext cx="1958459" cy="244793"/>
          </a:xfrm>
          <a:prstGeom prst="rect">
            <a:avLst/>
          </a:prstGeom>
          <a:noFill/>
          <a:ln/>
        </p:spPr>
        <p:txBody>
          <a:bodyPr wrap="none" lIns="0" tIns="0" rIns="0" bIns="0" rtlCol="0" anchor="t"/>
          <a:lstStyle/>
          <a:p>
            <a:r>
              <a:rPr lang="en-US" b="1" dirty="0"/>
              <a:t>EKS-Ready Production Deployment</a:t>
            </a:r>
            <a:endParaRPr lang="en-US" b="1" dirty="0">
              <a:effectLst/>
            </a:endParaRPr>
          </a:p>
        </p:txBody>
      </p:sp>
      <p:sp>
        <p:nvSpPr>
          <p:cNvPr id="40" name="Text 12">
            <a:extLst>
              <a:ext uri="{FF2B5EF4-FFF2-40B4-BE49-F238E27FC236}">
                <a16:creationId xmlns:a16="http://schemas.microsoft.com/office/drawing/2014/main" id="{D0755D93-868C-457A-1D1C-A8934238EBA8}"/>
              </a:ext>
            </a:extLst>
          </p:cNvPr>
          <p:cNvSpPr/>
          <p:nvPr/>
        </p:nvSpPr>
        <p:spPr>
          <a:xfrm>
            <a:off x="8059340" y="4313378"/>
            <a:ext cx="6050161" cy="476250"/>
          </a:xfrm>
          <a:prstGeom prst="rect">
            <a:avLst/>
          </a:prstGeom>
          <a:noFill/>
          <a:ln/>
        </p:spPr>
        <p:txBody>
          <a:bodyPr wrap="square" lIns="0" tIns="0" rIns="0" bIns="0" rtlCol="0" anchor="t"/>
          <a:lstStyle/>
          <a:p>
            <a:r>
              <a:rPr lang="en-US" sz="1600" dirty="0"/>
              <a:t>Use EKS cluster with autoscaling, stateful workloads, and S3-backed </a:t>
            </a:r>
            <a:r>
              <a:rPr lang="en-US" sz="1600" dirty="0" err="1"/>
              <a:t>StorageClass</a:t>
            </a:r>
            <a:r>
              <a:rPr lang="en-US" sz="1600" dirty="0"/>
              <a:t> for massive-scale persistent storage</a:t>
            </a:r>
            <a:endParaRPr lang="en-US" sz="1600" dirty="0">
              <a:effectLs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379095" y="297894"/>
            <a:ext cx="2850713" cy="356235"/>
          </a:xfrm>
          <a:prstGeom prst="rect">
            <a:avLst/>
          </a:prstGeom>
          <a:noFill/>
          <a:ln/>
        </p:spPr>
        <p:txBody>
          <a:bodyPr wrap="none" lIns="0" tIns="0" rIns="0" bIns="0" rtlCol="0" anchor="t"/>
          <a:lstStyle/>
          <a:p>
            <a:pPr marL="0" indent="0" algn="l">
              <a:lnSpc>
                <a:spcPts val="2800"/>
              </a:lnSpc>
              <a:buNone/>
            </a:pPr>
            <a:r>
              <a:rPr lang="en-US" sz="2800" b="1" dirty="0">
                <a:solidFill>
                  <a:srgbClr val="C8A67F"/>
                </a:solidFill>
                <a:ea typeface="Barlow Bold" pitchFamily="34" charset="-122"/>
                <a:cs typeface="Barlow Bold" pitchFamily="34" charset="-120"/>
              </a:rPr>
              <a:t>Demo</a:t>
            </a:r>
            <a:endParaRPr lang="en-US" sz="2800" dirty="0"/>
          </a:p>
        </p:txBody>
      </p:sp>
      <p:sp>
        <p:nvSpPr>
          <p:cNvPr id="3" name="Text 1"/>
          <p:cNvSpPr/>
          <p:nvPr/>
        </p:nvSpPr>
        <p:spPr>
          <a:xfrm>
            <a:off x="379095" y="773644"/>
            <a:ext cx="13872210" cy="173355"/>
          </a:xfrm>
          <a:prstGeom prst="rect">
            <a:avLst/>
          </a:prstGeom>
          <a:noFill/>
          <a:ln/>
        </p:spPr>
        <p:txBody>
          <a:bodyPr wrap="none" lIns="0" tIns="0" rIns="0" bIns="0" rtlCol="0" anchor="t"/>
          <a:lstStyle/>
          <a:p>
            <a:pPr marL="0" indent="0" algn="l">
              <a:lnSpc>
                <a:spcPts val="1350"/>
              </a:lnSpc>
              <a:buNone/>
            </a:pPr>
            <a:r>
              <a:rPr lang="en-US" sz="1400" dirty="0">
                <a:solidFill>
                  <a:srgbClr val="384653"/>
                </a:solidFill>
                <a:ea typeface="Montserrat" pitchFamily="34" charset="-122"/>
                <a:cs typeface="Montserrat" pitchFamily="34" charset="-120"/>
              </a:rPr>
              <a:t>Explore the live demonstration of our system's core features, showcasing the user interface, monitoring dashboards, and automated processes.</a:t>
            </a:r>
            <a:endParaRPr lang="en-US" sz="1400" dirty="0"/>
          </a:p>
        </p:txBody>
      </p:sp>
      <p:pic>
        <p:nvPicPr>
          <p:cNvPr id="4" name="Image 0"/>
          <p:cNvPicPr>
            <a:picLocks noChangeAspect="1"/>
          </p:cNvPicPr>
          <p:nvPr/>
        </p:nvPicPr>
        <p:blipFill>
          <a:blip r:embed="rId3"/>
          <a:srcRect/>
          <a:stretch/>
        </p:blipFill>
        <p:spPr>
          <a:xfrm>
            <a:off x="379094" y="1361419"/>
            <a:ext cx="8409904" cy="6427116"/>
          </a:xfrm>
          <a:prstGeom prst="rect">
            <a:avLst/>
          </a:prstGeom>
        </p:spPr>
      </p:pic>
      <p:sp>
        <p:nvSpPr>
          <p:cNvPr id="5" name="Text 2"/>
          <p:cNvSpPr/>
          <p:nvPr/>
        </p:nvSpPr>
        <p:spPr>
          <a:xfrm>
            <a:off x="379154" y="1065150"/>
            <a:ext cx="1425297" cy="178118"/>
          </a:xfrm>
          <a:prstGeom prst="rect">
            <a:avLst/>
          </a:prstGeom>
          <a:noFill/>
          <a:ln/>
        </p:spPr>
        <p:txBody>
          <a:bodyPr wrap="none" lIns="0" tIns="0" rIns="0" bIns="0" rtlCol="0" anchor="t"/>
          <a:lstStyle/>
          <a:p>
            <a:pPr marL="0" indent="0" algn="l">
              <a:lnSpc>
                <a:spcPts val="1400"/>
              </a:lnSpc>
              <a:buNone/>
            </a:pPr>
            <a:r>
              <a:rPr lang="en-US" sz="1600" b="1" dirty="0">
                <a:solidFill>
                  <a:srgbClr val="384653"/>
                </a:solidFill>
                <a:ea typeface="Barlow Bold" pitchFamily="34" charset="-122"/>
                <a:cs typeface="Barlow Bold" pitchFamily="34" charset="-120"/>
              </a:rPr>
              <a:t>Shorten URL</a:t>
            </a:r>
            <a:endParaRPr lang="en-US" sz="1600" dirty="0"/>
          </a:p>
        </p:txBody>
      </p:sp>
      <p:sp>
        <p:nvSpPr>
          <p:cNvPr id="7" name="Text 3"/>
          <p:cNvSpPr/>
          <p:nvPr/>
        </p:nvSpPr>
        <p:spPr>
          <a:xfrm>
            <a:off x="9156595" y="995528"/>
            <a:ext cx="1491496" cy="178118"/>
          </a:xfrm>
          <a:prstGeom prst="rect">
            <a:avLst/>
          </a:prstGeom>
          <a:noFill/>
          <a:ln/>
        </p:spPr>
        <p:txBody>
          <a:bodyPr wrap="none" lIns="0" tIns="0" rIns="0" bIns="0" rtlCol="0" anchor="t"/>
          <a:lstStyle/>
          <a:p>
            <a:pPr marL="0" indent="0" algn="l">
              <a:lnSpc>
                <a:spcPts val="1400"/>
              </a:lnSpc>
              <a:buNone/>
            </a:pPr>
            <a:r>
              <a:rPr lang="en-US" sz="1600" b="1" dirty="0">
                <a:solidFill>
                  <a:srgbClr val="384653"/>
                </a:solidFill>
                <a:ea typeface="Barlow Bold" pitchFamily="34" charset="-122"/>
                <a:cs typeface="Barlow Bold" pitchFamily="34" charset="-120"/>
              </a:rPr>
              <a:t>Database entry Created</a:t>
            </a:r>
            <a:endParaRPr lang="en-US" sz="1600" dirty="0"/>
          </a:p>
        </p:txBody>
      </p:sp>
      <p:pic>
        <p:nvPicPr>
          <p:cNvPr id="14" name="Image 1" descr="preencoded.png">
            <a:extLst>
              <a:ext uri="{FF2B5EF4-FFF2-40B4-BE49-F238E27FC236}">
                <a16:creationId xmlns:a16="http://schemas.microsoft.com/office/drawing/2014/main" id="{3C39EFA5-1109-9672-260C-A8B80C78DF22}"/>
              </a:ext>
            </a:extLst>
          </p:cNvPr>
          <p:cNvPicPr>
            <a:picLocks noChangeAspect="1"/>
          </p:cNvPicPr>
          <p:nvPr/>
        </p:nvPicPr>
        <p:blipFill>
          <a:blip r:embed="rId4"/>
          <a:stretch>
            <a:fillRect/>
          </a:stretch>
        </p:blipFill>
        <p:spPr>
          <a:xfrm>
            <a:off x="12753492" y="347088"/>
            <a:ext cx="1189553" cy="598051"/>
          </a:xfrm>
          <a:prstGeom prst="rect">
            <a:avLst/>
          </a:prstGeom>
        </p:spPr>
      </p:pic>
      <p:pic>
        <p:nvPicPr>
          <p:cNvPr id="15" name="Image 2" descr="preencoded.png">
            <a:extLst>
              <a:ext uri="{FF2B5EF4-FFF2-40B4-BE49-F238E27FC236}">
                <a16:creationId xmlns:a16="http://schemas.microsoft.com/office/drawing/2014/main" id="{96C97D19-F65A-8E89-0671-6D211C0ECA3C}"/>
              </a:ext>
            </a:extLst>
          </p:cNvPr>
          <p:cNvPicPr>
            <a:picLocks noChangeAspect="1"/>
          </p:cNvPicPr>
          <p:nvPr/>
        </p:nvPicPr>
        <p:blipFill>
          <a:blip r:embed="rId5"/>
          <a:stretch>
            <a:fillRect/>
          </a:stretch>
        </p:blipFill>
        <p:spPr>
          <a:xfrm>
            <a:off x="11639150" y="292334"/>
            <a:ext cx="875348" cy="804743"/>
          </a:xfrm>
          <a:prstGeom prst="rect">
            <a:avLst/>
          </a:prstGeom>
        </p:spPr>
      </p:pic>
      <p:sp>
        <p:nvSpPr>
          <p:cNvPr id="16" name="Rectangle 15">
            <a:extLst>
              <a:ext uri="{FF2B5EF4-FFF2-40B4-BE49-F238E27FC236}">
                <a16:creationId xmlns:a16="http://schemas.microsoft.com/office/drawing/2014/main" id="{2136DE5F-F18C-73DF-0228-58E750EB4399}"/>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 1" descr="preencoded.png"/>
          <p:cNvPicPr>
            <a:picLocks noChangeAspect="1"/>
          </p:cNvPicPr>
          <p:nvPr/>
        </p:nvPicPr>
        <p:blipFill>
          <a:blip r:embed="rId6"/>
          <a:stretch>
            <a:fillRect/>
          </a:stretch>
        </p:blipFill>
        <p:spPr>
          <a:xfrm>
            <a:off x="9100969" y="1222176"/>
            <a:ext cx="5411097" cy="654431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BBAA45-E1D9-9100-A0AD-5260FE8DAAB7}"/>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72318FFE-6A82-BBAB-375D-0C9E7AAD6750}"/>
              </a:ext>
            </a:extLst>
          </p:cNvPr>
          <p:cNvSpPr/>
          <p:nvPr/>
        </p:nvSpPr>
        <p:spPr>
          <a:xfrm>
            <a:off x="379095" y="297894"/>
            <a:ext cx="2850713" cy="356235"/>
          </a:xfrm>
          <a:prstGeom prst="rect">
            <a:avLst/>
          </a:prstGeom>
          <a:noFill/>
          <a:ln/>
        </p:spPr>
        <p:txBody>
          <a:bodyPr wrap="none" lIns="0" tIns="0" rIns="0" bIns="0" rtlCol="0" anchor="t"/>
          <a:lstStyle/>
          <a:p>
            <a:pPr marL="0" indent="0" algn="l">
              <a:lnSpc>
                <a:spcPts val="2800"/>
              </a:lnSpc>
              <a:buNone/>
            </a:pPr>
            <a:r>
              <a:rPr lang="en-US" sz="2800" b="1" dirty="0">
                <a:solidFill>
                  <a:srgbClr val="C8A67F"/>
                </a:solidFill>
                <a:ea typeface="Barlow Bold" pitchFamily="34" charset="-122"/>
                <a:cs typeface="Barlow Bold" pitchFamily="34" charset="-120"/>
              </a:rPr>
              <a:t>Demo</a:t>
            </a:r>
            <a:endParaRPr lang="en-US" sz="2800" dirty="0"/>
          </a:p>
        </p:txBody>
      </p:sp>
      <p:pic>
        <p:nvPicPr>
          <p:cNvPr id="8" name="Image 2" descr="preencoded.png">
            <a:extLst>
              <a:ext uri="{FF2B5EF4-FFF2-40B4-BE49-F238E27FC236}">
                <a16:creationId xmlns:a16="http://schemas.microsoft.com/office/drawing/2014/main" id="{557281D5-2E1A-E4ED-B238-9C6EF63CDB1B}"/>
              </a:ext>
            </a:extLst>
          </p:cNvPr>
          <p:cNvPicPr>
            <a:picLocks noChangeAspect="1"/>
          </p:cNvPicPr>
          <p:nvPr/>
        </p:nvPicPr>
        <p:blipFill>
          <a:blip r:embed="rId3"/>
          <a:stretch>
            <a:fillRect/>
          </a:stretch>
        </p:blipFill>
        <p:spPr>
          <a:xfrm>
            <a:off x="379094" y="1265569"/>
            <a:ext cx="10203837" cy="3546252"/>
          </a:xfrm>
          <a:prstGeom prst="rect">
            <a:avLst/>
          </a:prstGeom>
        </p:spPr>
      </p:pic>
      <p:sp>
        <p:nvSpPr>
          <p:cNvPr id="9" name="Text 4">
            <a:extLst>
              <a:ext uri="{FF2B5EF4-FFF2-40B4-BE49-F238E27FC236}">
                <a16:creationId xmlns:a16="http://schemas.microsoft.com/office/drawing/2014/main" id="{DCA18D86-6588-4FE4-5E9B-E1AA43994678}"/>
              </a:ext>
            </a:extLst>
          </p:cNvPr>
          <p:cNvSpPr/>
          <p:nvPr/>
        </p:nvSpPr>
        <p:spPr>
          <a:xfrm>
            <a:off x="379094" y="1022392"/>
            <a:ext cx="1425297" cy="178118"/>
          </a:xfrm>
          <a:prstGeom prst="rect">
            <a:avLst/>
          </a:prstGeom>
          <a:noFill/>
          <a:ln/>
        </p:spPr>
        <p:txBody>
          <a:bodyPr wrap="none" lIns="0" tIns="0" rIns="0" bIns="0" rtlCol="0" anchor="t"/>
          <a:lstStyle/>
          <a:p>
            <a:pPr marL="0" indent="0" algn="l">
              <a:lnSpc>
                <a:spcPts val="1400"/>
              </a:lnSpc>
              <a:buNone/>
            </a:pPr>
            <a:r>
              <a:rPr lang="en-US" sz="1600" b="1" dirty="0">
                <a:solidFill>
                  <a:srgbClr val="384653"/>
                </a:solidFill>
                <a:ea typeface="Barlow Bold" pitchFamily="34" charset="-122"/>
                <a:cs typeface="Barlow Bold" pitchFamily="34" charset="-120"/>
              </a:rPr>
              <a:t>Grafana Dashboard</a:t>
            </a:r>
            <a:endParaRPr lang="en-US" sz="1600" dirty="0"/>
          </a:p>
        </p:txBody>
      </p:sp>
      <p:pic>
        <p:nvPicPr>
          <p:cNvPr id="10" name="Image 3">
            <a:extLst>
              <a:ext uri="{FF2B5EF4-FFF2-40B4-BE49-F238E27FC236}">
                <a16:creationId xmlns:a16="http://schemas.microsoft.com/office/drawing/2014/main" id="{441ECF23-B707-048F-2B4F-39792F96B437}"/>
              </a:ext>
            </a:extLst>
          </p:cNvPr>
          <p:cNvPicPr>
            <a:picLocks noChangeAspect="1"/>
          </p:cNvPicPr>
          <p:nvPr/>
        </p:nvPicPr>
        <p:blipFill>
          <a:blip r:embed="rId4"/>
          <a:srcRect/>
          <a:stretch/>
        </p:blipFill>
        <p:spPr>
          <a:xfrm>
            <a:off x="379095" y="5285653"/>
            <a:ext cx="5882024" cy="1367530"/>
          </a:xfrm>
          <a:prstGeom prst="rect">
            <a:avLst/>
          </a:prstGeom>
        </p:spPr>
      </p:pic>
      <p:sp>
        <p:nvSpPr>
          <p:cNvPr id="11" name="Text 5">
            <a:extLst>
              <a:ext uri="{FF2B5EF4-FFF2-40B4-BE49-F238E27FC236}">
                <a16:creationId xmlns:a16="http://schemas.microsoft.com/office/drawing/2014/main" id="{C81C315A-D935-0D72-CADD-F9C0B4C06DD1}"/>
              </a:ext>
            </a:extLst>
          </p:cNvPr>
          <p:cNvSpPr/>
          <p:nvPr/>
        </p:nvSpPr>
        <p:spPr>
          <a:xfrm>
            <a:off x="379095" y="4959678"/>
            <a:ext cx="1945838" cy="178118"/>
          </a:xfrm>
          <a:prstGeom prst="rect">
            <a:avLst/>
          </a:prstGeom>
          <a:noFill/>
          <a:ln/>
        </p:spPr>
        <p:txBody>
          <a:bodyPr wrap="none" lIns="0" tIns="0" rIns="0" bIns="0" rtlCol="0" anchor="t"/>
          <a:lstStyle/>
          <a:p>
            <a:pPr marL="0" indent="0" algn="l">
              <a:lnSpc>
                <a:spcPts val="1400"/>
              </a:lnSpc>
              <a:buNone/>
            </a:pPr>
            <a:r>
              <a:rPr lang="en-US" sz="1600" b="1" dirty="0">
                <a:solidFill>
                  <a:srgbClr val="384653"/>
                </a:solidFill>
                <a:ea typeface="Barlow Bold" pitchFamily="34" charset="-122"/>
                <a:cs typeface="Barlow Bold" pitchFamily="34" charset="-120"/>
              </a:rPr>
              <a:t>Discord Webhook Alert System</a:t>
            </a:r>
            <a:endParaRPr lang="en-US" sz="1600" dirty="0"/>
          </a:p>
        </p:txBody>
      </p:sp>
      <p:sp>
        <p:nvSpPr>
          <p:cNvPr id="13" name="Text 6">
            <a:extLst>
              <a:ext uri="{FF2B5EF4-FFF2-40B4-BE49-F238E27FC236}">
                <a16:creationId xmlns:a16="http://schemas.microsoft.com/office/drawing/2014/main" id="{B3B26B08-3415-D06F-1166-8560EEBFB65C}"/>
              </a:ext>
            </a:extLst>
          </p:cNvPr>
          <p:cNvSpPr/>
          <p:nvPr/>
        </p:nvSpPr>
        <p:spPr>
          <a:xfrm>
            <a:off x="7315199" y="4959678"/>
            <a:ext cx="1425297" cy="178118"/>
          </a:xfrm>
          <a:prstGeom prst="rect">
            <a:avLst/>
          </a:prstGeom>
          <a:noFill/>
          <a:ln/>
        </p:spPr>
        <p:txBody>
          <a:bodyPr wrap="none" lIns="0" tIns="0" rIns="0" bIns="0" rtlCol="0" anchor="t"/>
          <a:lstStyle/>
          <a:p>
            <a:pPr marL="0" indent="0" algn="l">
              <a:lnSpc>
                <a:spcPts val="1400"/>
              </a:lnSpc>
              <a:buNone/>
            </a:pPr>
            <a:r>
              <a:rPr lang="en-US" sz="1600" b="1" dirty="0">
                <a:solidFill>
                  <a:srgbClr val="384653"/>
                </a:solidFill>
                <a:ea typeface="Barlow Bold" pitchFamily="34" charset="-122"/>
                <a:cs typeface="Barlow Bold" pitchFamily="34" charset="-120"/>
              </a:rPr>
              <a:t>CI/CD Pipeline</a:t>
            </a:r>
            <a:endParaRPr lang="en-US" sz="1600" dirty="0"/>
          </a:p>
        </p:txBody>
      </p:sp>
      <p:pic>
        <p:nvPicPr>
          <p:cNvPr id="14" name="Image 1" descr="preencoded.png">
            <a:extLst>
              <a:ext uri="{FF2B5EF4-FFF2-40B4-BE49-F238E27FC236}">
                <a16:creationId xmlns:a16="http://schemas.microsoft.com/office/drawing/2014/main" id="{65DC9F93-FE3E-F191-9F6D-1F9248389A08}"/>
              </a:ext>
            </a:extLst>
          </p:cNvPr>
          <p:cNvPicPr>
            <a:picLocks noChangeAspect="1"/>
          </p:cNvPicPr>
          <p:nvPr/>
        </p:nvPicPr>
        <p:blipFill>
          <a:blip r:embed="rId5"/>
          <a:stretch>
            <a:fillRect/>
          </a:stretch>
        </p:blipFill>
        <p:spPr>
          <a:xfrm>
            <a:off x="12753492" y="347088"/>
            <a:ext cx="1189553" cy="598051"/>
          </a:xfrm>
          <a:prstGeom prst="rect">
            <a:avLst/>
          </a:prstGeom>
        </p:spPr>
      </p:pic>
      <p:pic>
        <p:nvPicPr>
          <p:cNvPr id="15" name="Image 2" descr="preencoded.png">
            <a:extLst>
              <a:ext uri="{FF2B5EF4-FFF2-40B4-BE49-F238E27FC236}">
                <a16:creationId xmlns:a16="http://schemas.microsoft.com/office/drawing/2014/main" id="{482D5E4C-A15A-369B-ABFA-A745AB63AF7A}"/>
              </a:ext>
            </a:extLst>
          </p:cNvPr>
          <p:cNvPicPr>
            <a:picLocks noChangeAspect="1"/>
          </p:cNvPicPr>
          <p:nvPr/>
        </p:nvPicPr>
        <p:blipFill>
          <a:blip r:embed="rId6"/>
          <a:stretch>
            <a:fillRect/>
          </a:stretch>
        </p:blipFill>
        <p:spPr>
          <a:xfrm>
            <a:off x="11639150" y="292334"/>
            <a:ext cx="875348" cy="804743"/>
          </a:xfrm>
          <a:prstGeom prst="rect">
            <a:avLst/>
          </a:prstGeom>
        </p:spPr>
      </p:pic>
      <p:sp>
        <p:nvSpPr>
          <p:cNvPr id="16" name="Rectangle 15">
            <a:extLst>
              <a:ext uri="{FF2B5EF4-FFF2-40B4-BE49-F238E27FC236}">
                <a16:creationId xmlns:a16="http://schemas.microsoft.com/office/drawing/2014/main" id="{F27BC15E-DBF2-6AE5-6ABC-B175725FD022}"/>
              </a:ext>
            </a:extLst>
          </p:cNvPr>
          <p:cNvSpPr/>
          <p:nvPr/>
        </p:nvSpPr>
        <p:spPr>
          <a:xfrm>
            <a:off x="12801602"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Image 4" descr="preencoded.png">
            <a:extLst>
              <a:ext uri="{FF2B5EF4-FFF2-40B4-BE49-F238E27FC236}">
                <a16:creationId xmlns:a16="http://schemas.microsoft.com/office/drawing/2014/main" id="{1B192D37-AE52-BDBA-8B8A-ACF4AC92374A}"/>
              </a:ext>
            </a:extLst>
          </p:cNvPr>
          <p:cNvPicPr>
            <a:picLocks noChangeAspect="1"/>
          </p:cNvPicPr>
          <p:nvPr/>
        </p:nvPicPr>
        <p:blipFill>
          <a:blip r:embed="rId7"/>
          <a:stretch>
            <a:fillRect/>
          </a:stretch>
        </p:blipFill>
        <p:spPr>
          <a:xfrm>
            <a:off x="7315199" y="5196594"/>
            <a:ext cx="6303981" cy="2870637"/>
          </a:xfrm>
          <a:prstGeom prst="rect">
            <a:avLst/>
          </a:prstGeom>
        </p:spPr>
      </p:pic>
    </p:spTree>
    <p:extLst>
      <p:ext uri="{BB962C8B-B14F-4D97-AF65-F5344CB8AC3E}">
        <p14:creationId xmlns:p14="http://schemas.microsoft.com/office/powerpoint/2010/main" val="40629805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58309" y="3368397"/>
            <a:ext cx="3200505" cy="712708"/>
          </a:xfrm>
          <a:prstGeom prst="rect">
            <a:avLst/>
          </a:prstGeom>
          <a:noFill/>
          <a:ln/>
        </p:spPr>
        <p:txBody>
          <a:bodyPr wrap="none" lIns="0" tIns="0" rIns="0" bIns="0" rtlCol="0" anchor="t"/>
          <a:lstStyle/>
          <a:p>
            <a:pPr marL="0" indent="0" algn="l">
              <a:lnSpc>
                <a:spcPts val="5600"/>
              </a:lnSpc>
              <a:buNone/>
            </a:pPr>
            <a:r>
              <a:rPr lang="en-US" sz="4450" b="1" dirty="0">
                <a:solidFill>
                  <a:srgbClr val="C8A67F"/>
                </a:solidFill>
                <a:latin typeface="Barlow Bold" pitchFamily="34" charset="0"/>
                <a:ea typeface="Barlow Bold" pitchFamily="34" charset="-122"/>
                <a:cs typeface="Barlow Bold" pitchFamily="34" charset="-120"/>
              </a:rPr>
              <a:t>Thank You</a:t>
            </a:r>
            <a:endParaRPr lang="en-US" sz="4450" dirty="0"/>
          </a:p>
        </p:txBody>
      </p:sp>
      <p:sp>
        <p:nvSpPr>
          <p:cNvPr id="3" name="Text 1"/>
          <p:cNvSpPr/>
          <p:nvPr/>
        </p:nvSpPr>
        <p:spPr>
          <a:xfrm>
            <a:off x="758309" y="4514374"/>
            <a:ext cx="13113782" cy="346710"/>
          </a:xfrm>
          <a:prstGeom prst="rect">
            <a:avLst/>
          </a:prstGeom>
          <a:noFill/>
          <a:ln/>
        </p:spPr>
        <p:txBody>
          <a:bodyPr wrap="none" lIns="0" tIns="0" rIns="0" bIns="0" rtlCol="0" anchor="t"/>
          <a:lstStyle/>
          <a:p>
            <a:pPr marL="0" indent="0" algn="l">
              <a:lnSpc>
                <a:spcPts val="2700"/>
              </a:lnSpc>
              <a:buNone/>
            </a:pPr>
            <a:r>
              <a:rPr lang="en-US" sz="1700" dirty="0">
                <a:solidFill>
                  <a:srgbClr val="384653"/>
                </a:solidFill>
                <a:latin typeface="Montserrat" pitchFamily="34" charset="0"/>
                <a:ea typeface="Montserrat" pitchFamily="34" charset="-122"/>
                <a:cs typeface="Montserrat" pitchFamily="34" charset="-120"/>
              </a:rPr>
              <a:t> </a:t>
            </a:r>
            <a:endParaRPr lang="en-US" sz="1700" dirty="0"/>
          </a:p>
        </p:txBody>
      </p:sp>
      <p:sp>
        <p:nvSpPr>
          <p:cNvPr id="4" name="Rectangle 3">
            <a:extLst>
              <a:ext uri="{FF2B5EF4-FFF2-40B4-BE49-F238E27FC236}">
                <a16:creationId xmlns:a16="http://schemas.microsoft.com/office/drawing/2014/main" id="{C2C91309-8E09-6A68-0AF8-C313E17D406E}"/>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1" descr="preencoded.png">
            <a:extLst>
              <a:ext uri="{FF2B5EF4-FFF2-40B4-BE49-F238E27FC236}">
                <a16:creationId xmlns:a16="http://schemas.microsoft.com/office/drawing/2014/main" id="{D639E535-62CA-B579-2473-8425A58D207B}"/>
              </a:ext>
            </a:extLst>
          </p:cNvPr>
          <p:cNvPicPr>
            <a:picLocks noChangeAspect="1"/>
          </p:cNvPicPr>
          <p:nvPr/>
        </p:nvPicPr>
        <p:blipFill>
          <a:blip r:embed="rId3"/>
          <a:stretch>
            <a:fillRect/>
          </a:stretch>
        </p:blipFill>
        <p:spPr>
          <a:xfrm>
            <a:off x="12753492" y="347088"/>
            <a:ext cx="1189553" cy="598051"/>
          </a:xfrm>
          <a:prstGeom prst="rect">
            <a:avLst/>
          </a:prstGeom>
        </p:spPr>
      </p:pic>
      <p:pic>
        <p:nvPicPr>
          <p:cNvPr id="6" name="Image 2" descr="preencoded.png">
            <a:extLst>
              <a:ext uri="{FF2B5EF4-FFF2-40B4-BE49-F238E27FC236}">
                <a16:creationId xmlns:a16="http://schemas.microsoft.com/office/drawing/2014/main" id="{C111B58E-1A66-F174-5189-66F80376FE25}"/>
              </a:ext>
            </a:extLst>
          </p:cNvPr>
          <p:cNvPicPr>
            <a:picLocks noChangeAspect="1"/>
          </p:cNvPicPr>
          <p:nvPr/>
        </p:nvPicPr>
        <p:blipFill>
          <a:blip r:embed="rId4"/>
          <a:stretch>
            <a:fillRect/>
          </a:stretch>
        </p:blipFill>
        <p:spPr>
          <a:xfrm>
            <a:off x="11639150" y="292334"/>
            <a:ext cx="875348" cy="80474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FAD157-C418-2271-ACF3-82863C45B83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42CF4AA-480D-34AD-CEC6-A9AEDE20E3A2}"/>
              </a:ext>
            </a:extLst>
          </p:cNvPr>
          <p:cNvSpPr/>
          <p:nvPr/>
        </p:nvSpPr>
        <p:spPr>
          <a:xfrm>
            <a:off x="306488" y="945139"/>
            <a:ext cx="4835667" cy="712708"/>
          </a:xfrm>
          <a:prstGeom prst="rect">
            <a:avLst/>
          </a:prstGeom>
          <a:noFill/>
          <a:ln/>
        </p:spPr>
        <p:txBody>
          <a:bodyPr wrap="none" lIns="0" tIns="0" rIns="0" bIns="0" rtlCol="0" anchor="t"/>
          <a:lstStyle/>
          <a:p>
            <a:pPr marL="0" indent="0" algn="l">
              <a:lnSpc>
                <a:spcPts val="5600"/>
              </a:lnSpc>
              <a:buNone/>
            </a:pPr>
            <a:r>
              <a:rPr lang="en-US" sz="4450" b="1" dirty="0">
                <a:solidFill>
                  <a:srgbClr val="C8A67F"/>
                </a:solidFill>
                <a:latin typeface="Barlow Bold" pitchFamily="34" charset="0"/>
                <a:ea typeface="Barlow Bold" pitchFamily="34" charset="-122"/>
                <a:cs typeface="Barlow Bold" pitchFamily="34" charset="-120"/>
              </a:rPr>
              <a:t>Acknowledgments </a:t>
            </a:r>
            <a:endParaRPr lang="en-US" sz="4450" dirty="0"/>
          </a:p>
        </p:txBody>
      </p:sp>
      <p:sp>
        <p:nvSpPr>
          <p:cNvPr id="4" name="Rectangle 3">
            <a:extLst>
              <a:ext uri="{FF2B5EF4-FFF2-40B4-BE49-F238E27FC236}">
                <a16:creationId xmlns:a16="http://schemas.microsoft.com/office/drawing/2014/main" id="{692745C5-5DA4-3412-7507-82795C5D4625}"/>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 1" descr="preencoded.png">
            <a:extLst>
              <a:ext uri="{FF2B5EF4-FFF2-40B4-BE49-F238E27FC236}">
                <a16:creationId xmlns:a16="http://schemas.microsoft.com/office/drawing/2014/main" id="{10DFCFB7-801A-A796-D47D-956DA9069EE9}"/>
              </a:ext>
            </a:extLst>
          </p:cNvPr>
          <p:cNvPicPr>
            <a:picLocks noChangeAspect="1"/>
          </p:cNvPicPr>
          <p:nvPr/>
        </p:nvPicPr>
        <p:blipFill>
          <a:blip r:embed="rId3"/>
          <a:stretch>
            <a:fillRect/>
          </a:stretch>
        </p:blipFill>
        <p:spPr>
          <a:xfrm>
            <a:off x="12753492" y="347088"/>
            <a:ext cx="1189553" cy="598051"/>
          </a:xfrm>
          <a:prstGeom prst="rect">
            <a:avLst/>
          </a:prstGeom>
        </p:spPr>
      </p:pic>
      <p:pic>
        <p:nvPicPr>
          <p:cNvPr id="6" name="Image 2" descr="preencoded.png">
            <a:extLst>
              <a:ext uri="{FF2B5EF4-FFF2-40B4-BE49-F238E27FC236}">
                <a16:creationId xmlns:a16="http://schemas.microsoft.com/office/drawing/2014/main" id="{47645F8A-022C-C478-965D-830C840327D9}"/>
              </a:ext>
            </a:extLst>
          </p:cNvPr>
          <p:cNvPicPr>
            <a:picLocks noChangeAspect="1"/>
          </p:cNvPicPr>
          <p:nvPr/>
        </p:nvPicPr>
        <p:blipFill>
          <a:blip r:embed="rId4"/>
          <a:stretch>
            <a:fillRect/>
          </a:stretch>
        </p:blipFill>
        <p:spPr>
          <a:xfrm>
            <a:off x="11639150" y="292334"/>
            <a:ext cx="875348" cy="804743"/>
          </a:xfrm>
          <a:prstGeom prst="rect">
            <a:avLst/>
          </a:prstGeom>
        </p:spPr>
      </p:pic>
      <p:graphicFrame>
        <p:nvGraphicFramePr>
          <p:cNvPr id="10" name="Diagram 9">
            <a:extLst>
              <a:ext uri="{FF2B5EF4-FFF2-40B4-BE49-F238E27FC236}">
                <a16:creationId xmlns:a16="http://schemas.microsoft.com/office/drawing/2014/main" id="{B733DC60-F0A4-8939-EF33-0936B6924E1C}"/>
              </a:ext>
            </a:extLst>
          </p:cNvPr>
          <p:cNvGraphicFramePr/>
          <p:nvPr>
            <p:extLst>
              <p:ext uri="{D42A27DB-BD31-4B8C-83A1-F6EECF244321}">
                <p14:modId xmlns:p14="http://schemas.microsoft.com/office/powerpoint/2010/main" val="571847953"/>
              </p:ext>
            </p:extLst>
          </p:nvPr>
        </p:nvGraphicFramePr>
        <p:xfrm>
          <a:off x="661490" y="2408257"/>
          <a:ext cx="13113782" cy="147732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1" name="Diagram 10">
            <a:extLst>
              <a:ext uri="{FF2B5EF4-FFF2-40B4-BE49-F238E27FC236}">
                <a16:creationId xmlns:a16="http://schemas.microsoft.com/office/drawing/2014/main" id="{57D7F347-A2D6-3C44-5DE5-A037E98CBA21}"/>
              </a:ext>
            </a:extLst>
          </p:cNvPr>
          <p:cNvGraphicFramePr/>
          <p:nvPr>
            <p:extLst>
              <p:ext uri="{D42A27DB-BD31-4B8C-83A1-F6EECF244321}">
                <p14:modId xmlns:p14="http://schemas.microsoft.com/office/powerpoint/2010/main" val="2063132070"/>
              </p:ext>
            </p:extLst>
          </p:nvPr>
        </p:nvGraphicFramePr>
        <p:xfrm>
          <a:off x="661490" y="4188347"/>
          <a:ext cx="12801600" cy="1200329"/>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extLst>
      <p:ext uri="{BB962C8B-B14F-4D97-AF65-F5344CB8AC3E}">
        <p14:creationId xmlns:p14="http://schemas.microsoft.com/office/powerpoint/2010/main" val="3591831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7" name="Image 0" descr="preencoded.png"/>
          <p:cNvPicPr>
            <a:picLocks noChangeAspect="1"/>
          </p:cNvPicPr>
          <p:nvPr/>
        </p:nvPicPr>
        <p:blipFill>
          <a:blip r:embed="rId3"/>
          <a:stretch>
            <a:fillRect/>
          </a:stretch>
        </p:blipFill>
        <p:spPr>
          <a:xfrm>
            <a:off x="2013704" y="3103245"/>
            <a:ext cx="10602992" cy="4827860"/>
          </a:xfrm>
          <a:prstGeom prst="rect">
            <a:avLst/>
          </a:prstGeom>
        </p:spPr>
      </p:pic>
      <p:sp>
        <p:nvSpPr>
          <p:cNvPr id="2" name="Text 0"/>
          <p:cNvSpPr/>
          <p:nvPr/>
        </p:nvSpPr>
        <p:spPr>
          <a:xfrm>
            <a:off x="518398" y="407313"/>
            <a:ext cx="3118366" cy="389692"/>
          </a:xfrm>
          <a:prstGeom prst="rect">
            <a:avLst/>
          </a:prstGeom>
          <a:noFill/>
          <a:ln/>
        </p:spPr>
        <p:txBody>
          <a:bodyPr wrap="none" lIns="0" tIns="0" rIns="0" bIns="0" rtlCol="0" anchor="t"/>
          <a:lstStyle/>
          <a:p>
            <a:pPr marL="0" indent="0" algn="l">
              <a:lnSpc>
                <a:spcPts val="3050"/>
              </a:lnSpc>
              <a:buNone/>
            </a:pPr>
            <a:r>
              <a:rPr lang="en-US" sz="2800" b="1" dirty="0">
                <a:solidFill>
                  <a:srgbClr val="C8A67F"/>
                </a:solidFill>
                <a:ea typeface="Barlow Bold" pitchFamily="34" charset="-122"/>
                <a:cs typeface="Barlow Bold" pitchFamily="34" charset="-120"/>
              </a:rPr>
              <a:t>Project Overview</a:t>
            </a:r>
            <a:endParaRPr lang="en-US" sz="2800" dirty="0"/>
          </a:p>
        </p:txBody>
      </p:sp>
      <p:sp>
        <p:nvSpPr>
          <p:cNvPr id="3" name="Text 1"/>
          <p:cNvSpPr/>
          <p:nvPr/>
        </p:nvSpPr>
        <p:spPr>
          <a:xfrm>
            <a:off x="518398" y="856178"/>
            <a:ext cx="2338745" cy="292298"/>
          </a:xfrm>
          <a:prstGeom prst="rect">
            <a:avLst/>
          </a:prstGeom>
          <a:noFill/>
          <a:ln/>
        </p:spPr>
        <p:txBody>
          <a:bodyPr wrap="none" lIns="0" tIns="0" rIns="0" bIns="0" rtlCol="0" anchor="t"/>
          <a:lstStyle/>
          <a:p>
            <a:pPr marL="0" indent="0" algn="l">
              <a:lnSpc>
                <a:spcPts val="2300"/>
              </a:lnSpc>
              <a:buNone/>
            </a:pPr>
            <a:r>
              <a:rPr lang="en-US" sz="2000" b="1" dirty="0">
                <a:solidFill>
                  <a:srgbClr val="C8A67F"/>
                </a:solidFill>
                <a:ea typeface="Barlow Bold" pitchFamily="34" charset="-122"/>
                <a:cs typeface="Barlow Bold" pitchFamily="34" charset="-120"/>
              </a:rPr>
              <a:t>The Challenge</a:t>
            </a:r>
            <a:endParaRPr lang="en-US" sz="2000" dirty="0"/>
          </a:p>
        </p:txBody>
      </p:sp>
      <p:sp>
        <p:nvSpPr>
          <p:cNvPr id="4" name="Text 2"/>
          <p:cNvSpPr/>
          <p:nvPr/>
        </p:nvSpPr>
        <p:spPr>
          <a:xfrm>
            <a:off x="518398" y="1370647"/>
            <a:ext cx="13593604" cy="592455"/>
          </a:xfrm>
          <a:prstGeom prst="rect">
            <a:avLst/>
          </a:prstGeom>
          <a:noFill/>
          <a:ln/>
        </p:spPr>
        <p:txBody>
          <a:bodyPr wrap="square" lIns="0" tIns="0" rIns="0" bIns="0" rtlCol="0" anchor="t"/>
          <a:lstStyle/>
          <a:p>
            <a:pPr marL="0" indent="0" algn="l">
              <a:lnSpc>
                <a:spcPts val="2300"/>
              </a:lnSpc>
              <a:buNone/>
            </a:pPr>
            <a:r>
              <a:rPr lang="en-US" dirty="0">
                <a:solidFill>
                  <a:srgbClr val="384653"/>
                </a:solidFill>
                <a:ea typeface="Montserrat" pitchFamily="34" charset="-122"/>
                <a:cs typeface="Montserrat" pitchFamily="34" charset="-120"/>
              </a:rPr>
              <a:t>Building a production-ready URL Shortener webservice as a containerized microservice with comprehensive observability, automation, and deployment pipelines.</a:t>
            </a:r>
            <a:endParaRPr lang="en-US" dirty="0"/>
          </a:p>
        </p:txBody>
      </p:sp>
      <p:sp>
        <p:nvSpPr>
          <p:cNvPr id="5" name="Text 3"/>
          <p:cNvSpPr/>
          <p:nvPr/>
        </p:nvSpPr>
        <p:spPr>
          <a:xfrm>
            <a:off x="518398" y="2185273"/>
            <a:ext cx="2338745" cy="292298"/>
          </a:xfrm>
          <a:prstGeom prst="rect">
            <a:avLst/>
          </a:prstGeom>
          <a:noFill/>
          <a:ln/>
        </p:spPr>
        <p:txBody>
          <a:bodyPr wrap="none" lIns="0" tIns="0" rIns="0" bIns="0" rtlCol="0" anchor="t"/>
          <a:lstStyle/>
          <a:p>
            <a:pPr marL="0" indent="0" algn="l">
              <a:lnSpc>
                <a:spcPts val="2300"/>
              </a:lnSpc>
              <a:buNone/>
            </a:pPr>
            <a:r>
              <a:rPr lang="en-US" sz="2000" b="1" dirty="0">
                <a:solidFill>
                  <a:srgbClr val="C8A67F"/>
                </a:solidFill>
                <a:ea typeface="Barlow Bold" pitchFamily="34" charset="-122"/>
                <a:cs typeface="Barlow Bold" pitchFamily="34" charset="-120"/>
              </a:rPr>
              <a:t>Our Approach</a:t>
            </a:r>
            <a:endParaRPr lang="en-US" sz="2000" dirty="0"/>
          </a:p>
        </p:txBody>
      </p:sp>
      <p:sp>
        <p:nvSpPr>
          <p:cNvPr id="6" name="Text 4"/>
          <p:cNvSpPr/>
          <p:nvPr/>
        </p:nvSpPr>
        <p:spPr>
          <a:xfrm>
            <a:off x="518398" y="2699742"/>
            <a:ext cx="13593604" cy="236934"/>
          </a:xfrm>
          <a:prstGeom prst="rect">
            <a:avLst/>
          </a:prstGeom>
          <a:noFill/>
          <a:ln/>
        </p:spPr>
        <p:txBody>
          <a:bodyPr wrap="none" lIns="0" tIns="0" rIns="0" bIns="0" rtlCol="0" anchor="t"/>
          <a:lstStyle/>
          <a:p>
            <a:pPr marL="0" indent="0" algn="l">
              <a:lnSpc>
                <a:spcPts val="1850"/>
              </a:lnSpc>
              <a:buNone/>
            </a:pPr>
            <a:r>
              <a:rPr lang="en-US" dirty="0">
                <a:solidFill>
                  <a:srgbClr val="384653"/>
                </a:solidFill>
                <a:ea typeface="Montserrat" pitchFamily="34" charset="-122"/>
                <a:cs typeface="Montserrat" pitchFamily="34" charset="-120"/>
              </a:rPr>
              <a:t>We followed a structured, 4-week implementation plan with key phases:</a:t>
            </a:r>
            <a:endParaRPr lang="en-US" dirty="0"/>
          </a:p>
        </p:txBody>
      </p:sp>
      <p:sp>
        <p:nvSpPr>
          <p:cNvPr id="8" name="Text 5"/>
          <p:cNvSpPr/>
          <p:nvPr/>
        </p:nvSpPr>
        <p:spPr>
          <a:xfrm>
            <a:off x="2857143" y="5108115"/>
            <a:ext cx="2052608" cy="402493"/>
          </a:xfrm>
          <a:prstGeom prst="rect">
            <a:avLst/>
          </a:prstGeom>
          <a:noFill/>
          <a:ln/>
        </p:spPr>
        <p:txBody>
          <a:bodyPr wrap="none" lIns="0" tIns="0" rIns="0" bIns="0" rtlCol="0" anchor="t"/>
          <a:lstStyle/>
          <a:p>
            <a:pPr marL="0" indent="0" algn="ctr">
              <a:lnSpc>
                <a:spcPts val="1750"/>
              </a:lnSpc>
              <a:buNone/>
            </a:pPr>
            <a:r>
              <a:rPr lang="en-US" sz="1600" b="1" dirty="0">
                <a:solidFill>
                  <a:srgbClr val="384653"/>
                </a:solidFill>
                <a:ea typeface="Barlow Bold" pitchFamily="34" charset="-122"/>
                <a:cs typeface="Barlow Bold" pitchFamily="34" charset="-120"/>
              </a:rPr>
              <a:t>Build</a:t>
            </a:r>
            <a:endParaRPr lang="en-US" sz="1600" dirty="0"/>
          </a:p>
        </p:txBody>
      </p:sp>
      <p:sp>
        <p:nvSpPr>
          <p:cNvPr id="9" name="Text 6"/>
          <p:cNvSpPr/>
          <p:nvPr/>
        </p:nvSpPr>
        <p:spPr>
          <a:xfrm>
            <a:off x="2911943" y="5480072"/>
            <a:ext cx="2052608" cy="394209"/>
          </a:xfrm>
          <a:prstGeom prst="rect">
            <a:avLst/>
          </a:prstGeom>
          <a:noFill/>
          <a:ln/>
        </p:spPr>
        <p:txBody>
          <a:bodyPr wrap="square" lIns="0" tIns="0" rIns="0" bIns="0" rtlCol="0" anchor="t"/>
          <a:lstStyle/>
          <a:p>
            <a:pPr marL="0" indent="0" algn="ctr">
              <a:lnSpc>
                <a:spcPts val="1350"/>
              </a:lnSpc>
              <a:buNone/>
            </a:pPr>
            <a:r>
              <a:rPr lang="en-US" sz="1400" dirty="0">
                <a:solidFill>
                  <a:srgbClr val="384653"/>
                </a:solidFill>
                <a:ea typeface="Montserrat" pitchFamily="34" charset="-122"/>
                <a:cs typeface="Montserrat" pitchFamily="34" charset="-120"/>
              </a:rPr>
              <a:t>Initial development phase.</a:t>
            </a:r>
            <a:endParaRPr lang="en-US" sz="1400" dirty="0"/>
          </a:p>
        </p:txBody>
      </p:sp>
      <p:sp>
        <p:nvSpPr>
          <p:cNvPr id="10" name="Text 7"/>
          <p:cNvSpPr/>
          <p:nvPr/>
        </p:nvSpPr>
        <p:spPr>
          <a:xfrm>
            <a:off x="5434158" y="5517175"/>
            <a:ext cx="2052608" cy="402493"/>
          </a:xfrm>
          <a:prstGeom prst="rect">
            <a:avLst/>
          </a:prstGeom>
          <a:noFill/>
          <a:ln/>
        </p:spPr>
        <p:txBody>
          <a:bodyPr wrap="none" lIns="0" tIns="0" rIns="0" bIns="0" rtlCol="0" anchor="t"/>
          <a:lstStyle/>
          <a:p>
            <a:pPr marL="0" indent="0" algn="ctr">
              <a:lnSpc>
                <a:spcPts val="1750"/>
              </a:lnSpc>
              <a:buNone/>
            </a:pPr>
            <a:r>
              <a:rPr lang="en-US" sz="1600" b="1" dirty="0">
                <a:solidFill>
                  <a:srgbClr val="384653"/>
                </a:solidFill>
                <a:ea typeface="Barlow Bold" pitchFamily="34" charset="-122"/>
                <a:cs typeface="Barlow Bold" pitchFamily="34" charset="-120"/>
              </a:rPr>
              <a:t>Metrics</a:t>
            </a:r>
            <a:endParaRPr lang="en-US" sz="1400" dirty="0"/>
          </a:p>
        </p:txBody>
      </p:sp>
      <p:sp>
        <p:nvSpPr>
          <p:cNvPr id="11" name="Text 8"/>
          <p:cNvSpPr/>
          <p:nvPr/>
        </p:nvSpPr>
        <p:spPr>
          <a:xfrm>
            <a:off x="5434158" y="5941396"/>
            <a:ext cx="2052608" cy="402493"/>
          </a:xfrm>
          <a:prstGeom prst="rect">
            <a:avLst/>
          </a:prstGeom>
          <a:noFill/>
          <a:ln/>
        </p:spPr>
        <p:txBody>
          <a:bodyPr wrap="square" lIns="0" tIns="0" rIns="0" bIns="0" rtlCol="0" anchor="t"/>
          <a:lstStyle/>
          <a:p>
            <a:pPr marL="0" indent="0" algn="ctr">
              <a:lnSpc>
                <a:spcPts val="1350"/>
              </a:lnSpc>
              <a:buNone/>
            </a:pPr>
            <a:r>
              <a:rPr lang="en-US" sz="1400" dirty="0">
                <a:solidFill>
                  <a:srgbClr val="384653"/>
                </a:solidFill>
                <a:ea typeface="Montserrat" pitchFamily="34" charset="-122"/>
                <a:cs typeface="Montserrat" pitchFamily="34" charset="-120"/>
              </a:rPr>
              <a:t>Tracking performance and data points.</a:t>
            </a:r>
            <a:endParaRPr lang="en-US" sz="1400" dirty="0"/>
          </a:p>
        </p:txBody>
      </p:sp>
      <p:sp>
        <p:nvSpPr>
          <p:cNvPr id="12" name="Text 9"/>
          <p:cNvSpPr/>
          <p:nvPr/>
        </p:nvSpPr>
        <p:spPr>
          <a:xfrm>
            <a:off x="7764319" y="5867337"/>
            <a:ext cx="2052608" cy="402493"/>
          </a:xfrm>
          <a:prstGeom prst="rect">
            <a:avLst/>
          </a:prstGeom>
          <a:noFill/>
          <a:ln/>
        </p:spPr>
        <p:txBody>
          <a:bodyPr wrap="none" lIns="0" tIns="0" rIns="0" bIns="0" rtlCol="0" anchor="t"/>
          <a:lstStyle/>
          <a:p>
            <a:pPr marL="0" indent="0" algn="ctr">
              <a:lnSpc>
                <a:spcPts val="1750"/>
              </a:lnSpc>
              <a:buNone/>
            </a:pPr>
            <a:r>
              <a:rPr lang="en-US" sz="1600" b="1" dirty="0">
                <a:solidFill>
                  <a:srgbClr val="384653"/>
                </a:solidFill>
                <a:ea typeface="Barlow Bold" pitchFamily="34" charset="-122"/>
                <a:cs typeface="Barlow Bold" pitchFamily="34" charset="-120"/>
              </a:rPr>
              <a:t>Visualization</a:t>
            </a:r>
            <a:endParaRPr lang="en-US" sz="1600" dirty="0"/>
          </a:p>
        </p:txBody>
      </p:sp>
      <p:sp>
        <p:nvSpPr>
          <p:cNvPr id="13" name="Text 10"/>
          <p:cNvSpPr/>
          <p:nvPr/>
        </p:nvSpPr>
        <p:spPr>
          <a:xfrm>
            <a:off x="7764319" y="6269392"/>
            <a:ext cx="2052608" cy="589561"/>
          </a:xfrm>
          <a:prstGeom prst="rect">
            <a:avLst/>
          </a:prstGeom>
          <a:noFill/>
          <a:ln/>
        </p:spPr>
        <p:txBody>
          <a:bodyPr wrap="square" lIns="0" tIns="0" rIns="0" bIns="0" rtlCol="0" anchor="t"/>
          <a:lstStyle/>
          <a:p>
            <a:pPr marL="0" indent="0" algn="ctr">
              <a:lnSpc>
                <a:spcPts val="1350"/>
              </a:lnSpc>
              <a:buNone/>
            </a:pPr>
            <a:r>
              <a:rPr lang="en-US" sz="1400" dirty="0">
                <a:solidFill>
                  <a:srgbClr val="384653"/>
                </a:solidFill>
                <a:ea typeface="Montserrat" pitchFamily="34" charset="-122"/>
                <a:cs typeface="Montserrat" pitchFamily="34" charset="-120"/>
              </a:rPr>
              <a:t>Displaying Metrics through dashboards.</a:t>
            </a:r>
            <a:endParaRPr lang="en-US" sz="1400" dirty="0"/>
          </a:p>
        </p:txBody>
      </p:sp>
      <p:sp>
        <p:nvSpPr>
          <p:cNvPr id="14" name="Text 11"/>
          <p:cNvSpPr/>
          <p:nvPr/>
        </p:nvSpPr>
        <p:spPr>
          <a:xfrm>
            <a:off x="10094480" y="6161679"/>
            <a:ext cx="2052609" cy="804986"/>
          </a:xfrm>
          <a:prstGeom prst="rect">
            <a:avLst/>
          </a:prstGeom>
          <a:noFill/>
          <a:ln/>
        </p:spPr>
        <p:txBody>
          <a:bodyPr wrap="square" lIns="0" tIns="0" rIns="0" bIns="0" rtlCol="0" anchor="t"/>
          <a:lstStyle/>
          <a:p>
            <a:pPr marL="0" indent="0" algn="ctr">
              <a:lnSpc>
                <a:spcPts val="1750"/>
              </a:lnSpc>
              <a:buNone/>
            </a:pPr>
            <a:r>
              <a:rPr lang="en-US" sz="1600" b="1" dirty="0">
                <a:solidFill>
                  <a:srgbClr val="384653"/>
                </a:solidFill>
                <a:ea typeface="Barlow Bold" pitchFamily="34" charset="-122"/>
                <a:cs typeface="Barlow Bold" pitchFamily="34" charset="-120"/>
              </a:rPr>
              <a:t>Alerting &amp; Persistence</a:t>
            </a:r>
            <a:endParaRPr lang="en-US" sz="1600" dirty="0"/>
          </a:p>
        </p:txBody>
      </p:sp>
      <p:sp>
        <p:nvSpPr>
          <p:cNvPr id="15" name="Text 12"/>
          <p:cNvSpPr/>
          <p:nvPr/>
        </p:nvSpPr>
        <p:spPr>
          <a:xfrm>
            <a:off x="10149280" y="6570043"/>
            <a:ext cx="2052609" cy="917557"/>
          </a:xfrm>
          <a:prstGeom prst="rect">
            <a:avLst/>
          </a:prstGeom>
          <a:noFill/>
          <a:ln/>
        </p:spPr>
        <p:txBody>
          <a:bodyPr wrap="square" lIns="0" tIns="0" rIns="0" bIns="0" rtlCol="0" anchor="t"/>
          <a:lstStyle/>
          <a:p>
            <a:pPr marL="0" indent="0" algn="ctr">
              <a:lnSpc>
                <a:spcPts val="1350"/>
              </a:lnSpc>
              <a:buNone/>
            </a:pPr>
            <a:r>
              <a:rPr lang="en-US" sz="1400" dirty="0">
                <a:solidFill>
                  <a:srgbClr val="384653"/>
                </a:solidFill>
                <a:ea typeface="Montserrat" pitchFamily="34" charset="-122"/>
                <a:cs typeface="Montserrat" pitchFamily="34" charset="-120"/>
              </a:rPr>
              <a:t>Notifications and data storage systems.</a:t>
            </a:r>
            <a:endParaRPr lang="en-US" sz="1400" dirty="0"/>
          </a:p>
        </p:txBody>
      </p:sp>
      <p:sp>
        <p:nvSpPr>
          <p:cNvPr id="16" name="Rectangle 15">
            <a:extLst>
              <a:ext uri="{FF2B5EF4-FFF2-40B4-BE49-F238E27FC236}">
                <a16:creationId xmlns:a16="http://schemas.microsoft.com/office/drawing/2014/main" id="{534F4BAE-D391-1FFD-512E-41A83EB8B35B}"/>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Image 1" descr="preencoded.png">
            <a:extLst>
              <a:ext uri="{FF2B5EF4-FFF2-40B4-BE49-F238E27FC236}">
                <a16:creationId xmlns:a16="http://schemas.microsoft.com/office/drawing/2014/main" id="{B23DB0D7-3CC4-AFA5-9854-75326C5A6E88}"/>
              </a:ext>
            </a:extLst>
          </p:cNvPr>
          <p:cNvPicPr>
            <a:picLocks noChangeAspect="1"/>
          </p:cNvPicPr>
          <p:nvPr/>
        </p:nvPicPr>
        <p:blipFill>
          <a:blip r:embed="rId4"/>
          <a:stretch>
            <a:fillRect/>
          </a:stretch>
        </p:blipFill>
        <p:spPr>
          <a:xfrm>
            <a:off x="13057490" y="377785"/>
            <a:ext cx="1189553" cy="598051"/>
          </a:xfrm>
          <a:prstGeom prst="rect">
            <a:avLst/>
          </a:prstGeom>
        </p:spPr>
      </p:pic>
      <p:pic>
        <p:nvPicPr>
          <p:cNvPr id="18" name="Image 2" descr="preencoded.png">
            <a:extLst>
              <a:ext uri="{FF2B5EF4-FFF2-40B4-BE49-F238E27FC236}">
                <a16:creationId xmlns:a16="http://schemas.microsoft.com/office/drawing/2014/main" id="{6CF09F72-4261-62F0-C090-8D252B858BA9}"/>
              </a:ext>
            </a:extLst>
          </p:cNvPr>
          <p:cNvPicPr>
            <a:picLocks noChangeAspect="1"/>
          </p:cNvPicPr>
          <p:nvPr/>
        </p:nvPicPr>
        <p:blipFill>
          <a:blip r:embed="rId5"/>
          <a:stretch>
            <a:fillRect/>
          </a:stretch>
        </p:blipFill>
        <p:spPr>
          <a:xfrm>
            <a:off x="11943148" y="323031"/>
            <a:ext cx="875348" cy="80474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84954" y="459581"/>
            <a:ext cx="3518892" cy="439936"/>
          </a:xfrm>
          <a:prstGeom prst="rect">
            <a:avLst/>
          </a:prstGeom>
          <a:noFill/>
          <a:ln/>
        </p:spPr>
        <p:txBody>
          <a:bodyPr wrap="none" lIns="0" tIns="0" rIns="0" bIns="0" rtlCol="0" anchor="t"/>
          <a:lstStyle/>
          <a:p>
            <a:pPr marL="0" indent="0" algn="l">
              <a:lnSpc>
                <a:spcPts val="3450"/>
              </a:lnSpc>
              <a:buNone/>
            </a:pPr>
            <a:r>
              <a:rPr lang="en-US" sz="2800" b="1" dirty="0">
                <a:solidFill>
                  <a:srgbClr val="C8A67F"/>
                </a:solidFill>
                <a:ea typeface="Barlow Bold" pitchFamily="34" charset="-122"/>
                <a:cs typeface="Barlow Bold" pitchFamily="34" charset="-120"/>
              </a:rPr>
              <a:t>Technology Stack</a:t>
            </a:r>
            <a:endParaRPr lang="en-US" sz="2800" dirty="0"/>
          </a:p>
        </p:txBody>
      </p:sp>
      <p:sp>
        <p:nvSpPr>
          <p:cNvPr id="3" name="Text 1"/>
          <p:cNvSpPr/>
          <p:nvPr/>
        </p:nvSpPr>
        <p:spPr>
          <a:xfrm>
            <a:off x="522208" y="947639"/>
            <a:ext cx="5807472" cy="334328"/>
          </a:xfrm>
          <a:prstGeom prst="rect">
            <a:avLst/>
          </a:prstGeom>
          <a:noFill/>
          <a:ln/>
        </p:spPr>
        <p:txBody>
          <a:bodyPr wrap="none" lIns="0" tIns="0" rIns="0" bIns="0" rtlCol="0" anchor="t"/>
          <a:lstStyle/>
          <a:p>
            <a:pPr marL="0" indent="0" algn="l">
              <a:lnSpc>
                <a:spcPts val="2600"/>
              </a:lnSpc>
              <a:buNone/>
            </a:pPr>
            <a:r>
              <a:rPr lang="en-US" sz="2000" b="1" dirty="0">
                <a:solidFill>
                  <a:srgbClr val="384653"/>
                </a:solidFill>
                <a:ea typeface="Montserrat" pitchFamily="34" charset="-122"/>
                <a:cs typeface="Montserrat" pitchFamily="34" charset="-120"/>
              </a:rPr>
              <a:t>Core Stack</a:t>
            </a:r>
            <a:endParaRPr lang="en-US" sz="2000" dirty="0"/>
          </a:p>
        </p:txBody>
      </p:sp>
      <p:sp>
        <p:nvSpPr>
          <p:cNvPr id="4" name="Shape 2"/>
          <p:cNvSpPr/>
          <p:nvPr/>
        </p:nvSpPr>
        <p:spPr>
          <a:xfrm>
            <a:off x="522208" y="1433772"/>
            <a:ext cx="13460492" cy="22860"/>
          </a:xfrm>
          <a:prstGeom prst="roundRect">
            <a:avLst>
              <a:gd name="adj" fmla="val 1096776"/>
            </a:avLst>
          </a:prstGeom>
          <a:solidFill>
            <a:srgbClr val="C2CBD5"/>
          </a:solidFill>
          <a:ln/>
        </p:spPr>
      </p:sp>
      <p:sp>
        <p:nvSpPr>
          <p:cNvPr id="5" name="Shape 3"/>
          <p:cNvSpPr/>
          <p:nvPr/>
        </p:nvSpPr>
        <p:spPr>
          <a:xfrm>
            <a:off x="2115026" y="1433772"/>
            <a:ext cx="22860" cy="501372"/>
          </a:xfrm>
          <a:prstGeom prst="roundRect">
            <a:avLst>
              <a:gd name="adj" fmla="val 1096776"/>
            </a:avLst>
          </a:prstGeom>
          <a:solidFill>
            <a:srgbClr val="C2CBD5"/>
          </a:solidFill>
          <a:ln/>
        </p:spPr>
      </p:sp>
      <p:pic>
        <p:nvPicPr>
          <p:cNvPr id="6" name="Image 0" descr="preencoded.png"/>
          <p:cNvPicPr>
            <a:picLocks noChangeAspect="1"/>
          </p:cNvPicPr>
          <p:nvPr/>
        </p:nvPicPr>
        <p:blipFill>
          <a:blip r:embed="rId3"/>
          <a:stretch>
            <a:fillRect/>
          </a:stretch>
        </p:blipFill>
        <p:spPr>
          <a:xfrm>
            <a:off x="2063829" y="1371145"/>
            <a:ext cx="125254" cy="125254"/>
          </a:xfrm>
          <a:prstGeom prst="rect">
            <a:avLst/>
          </a:prstGeom>
        </p:spPr>
      </p:pic>
      <p:sp>
        <p:nvSpPr>
          <p:cNvPr id="7" name="Shape 4"/>
          <p:cNvSpPr/>
          <p:nvPr/>
        </p:nvSpPr>
        <p:spPr>
          <a:xfrm>
            <a:off x="522208" y="1935263"/>
            <a:ext cx="3208496" cy="2161699"/>
          </a:xfrm>
          <a:prstGeom prst="roundRect">
            <a:avLst>
              <a:gd name="adj" fmla="val 11598"/>
            </a:avLst>
          </a:prstGeom>
          <a:solidFill>
            <a:srgbClr val="DCE5EF"/>
          </a:solidFill>
          <a:ln w="7620">
            <a:solidFill>
              <a:srgbClr val="C2CBD5"/>
            </a:solidFill>
            <a:prstDash val="solid"/>
          </a:ln>
        </p:spPr>
      </p:sp>
      <p:sp>
        <p:nvSpPr>
          <p:cNvPr id="8" name="Text 5"/>
          <p:cNvSpPr/>
          <p:nvPr/>
        </p:nvSpPr>
        <p:spPr>
          <a:xfrm>
            <a:off x="1026795" y="2109928"/>
            <a:ext cx="2199323" cy="274796"/>
          </a:xfrm>
          <a:prstGeom prst="rect">
            <a:avLst/>
          </a:prstGeom>
          <a:noFill/>
          <a:ln/>
        </p:spPr>
        <p:txBody>
          <a:bodyPr wrap="none" lIns="0" tIns="0" rIns="0" bIns="0" rtlCol="0" anchor="t"/>
          <a:lstStyle/>
          <a:p>
            <a:pPr marL="0" indent="0" algn="ctr">
              <a:lnSpc>
                <a:spcPts val="2150"/>
              </a:lnSpc>
              <a:buNone/>
            </a:pPr>
            <a:r>
              <a:rPr lang="en-US" sz="2000" b="1" dirty="0">
                <a:solidFill>
                  <a:srgbClr val="384653"/>
                </a:solidFill>
                <a:ea typeface="Barlow Bold" pitchFamily="34" charset="-122"/>
                <a:cs typeface="Barlow Bold" pitchFamily="34" charset="-120"/>
              </a:rPr>
              <a:t>Backend &amp; Data</a:t>
            </a:r>
            <a:endParaRPr lang="en-US" sz="2000" dirty="0"/>
          </a:p>
        </p:txBody>
      </p:sp>
      <p:sp>
        <p:nvSpPr>
          <p:cNvPr id="9" name="Text 6"/>
          <p:cNvSpPr/>
          <p:nvPr/>
        </p:nvSpPr>
        <p:spPr>
          <a:xfrm>
            <a:off x="696873" y="2484974"/>
            <a:ext cx="2859167" cy="795337"/>
          </a:xfrm>
          <a:prstGeom prst="rect">
            <a:avLst/>
          </a:prstGeom>
          <a:noFill/>
          <a:ln/>
        </p:spPr>
        <p:txBody>
          <a:bodyPr wrap="squar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FastAPI</a:t>
            </a:r>
            <a:r>
              <a:rPr lang="en-US" dirty="0">
                <a:solidFill>
                  <a:srgbClr val="384653"/>
                </a:solidFill>
                <a:ea typeface="Montserrat" pitchFamily="34" charset="-122"/>
                <a:cs typeface="Montserrat" pitchFamily="34" charset="-120"/>
              </a:rPr>
              <a:t> for high-performance REST API with automatic documentation</a:t>
            </a:r>
          </a:p>
        </p:txBody>
      </p:sp>
      <p:sp>
        <p:nvSpPr>
          <p:cNvPr id="11" name="Shape 8"/>
          <p:cNvSpPr/>
          <p:nvPr/>
        </p:nvSpPr>
        <p:spPr>
          <a:xfrm>
            <a:off x="5532358" y="1433772"/>
            <a:ext cx="22860" cy="501372"/>
          </a:xfrm>
          <a:prstGeom prst="roundRect">
            <a:avLst>
              <a:gd name="adj" fmla="val 1096776"/>
            </a:avLst>
          </a:prstGeom>
          <a:solidFill>
            <a:srgbClr val="C2CBD5"/>
          </a:solidFill>
          <a:ln/>
        </p:spPr>
      </p:sp>
      <p:pic>
        <p:nvPicPr>
          <p:cNvPr id="12" name="Image 1" descr="preencoded.png"/>
          <p:cNvPicPr>
            <a:picLocks noChangeAspect="1"/>
          </p:cNvPicPr>
          <p:nvPr/>
        </p:nvPicPr>
        <p:blipFill>
          <a:blip r:embed="rId3"/>
          <a:stretch>
            <a:fillRect/>
          </a:stretch>
        </p:blipFill>
        <p:spPr>
          <a:xfrm>
            <a:off x="5481161" y="1371145"/>
            <a:ext cx="125254" cy="125254"/>
          </a:xfrm>
          <a:prstGeom prst="rect">
            <a:avLst/>
          </a:prstGeom>
        </p:spPr>
      </p:pic>
      <p:sp>
        <p:nvSpPr>
          <p:cNvPr id="13" name="Shape 9"/>
          <p:cNvSpPr/>
          <p:nvPr/>
        </p:nvSpPr>
        <p:spPr>
          <a:xfrm>
            <a:off x="3939540" y="1935263"/>
            <a:ext cx="3208496" cy="2161699"/>
          </a:xfrm>
          <a:prstGeom prst="roundRect">
            <a:avLst>
              <a:gd name="adj" fmla="val 11598"/>
            </a:avLst>
          </a:prstGeom>
          <a:solidFill>
            <a:srgbClr val="DCE5EF"/>
          </a:solidFill>
          <a:ln w="7620">
            <a:solidFill>
              <a:srgbClr val="C2CBD5"/>
            </a:solidFill>
            <a:prstDash val="solid"/>
          </a:ln>
        </p:spPr>
      </p:sp>
      <p:sp>
        <p:nvSpPr>
          <p:cNvPr id="14" name="Text 10"/>
          <p:cNvSpPr/>
          <p:nvPr/>
        </p:nvSpPr>
        <p:spPr>
          <a:xfrm>
            <a:off x="4444127" y="2109928"/>
            <a:ext cx="2199323" cy="274796"/>
          </a:xfrm>
          <a:prstGeom prst="rect">
            <a:avLst/>
          </a:prstGeom>
          <a:noFill/>
          <a:ln/>
        </p:spPr>
        <p:txBody>
          <a:bodyPr wrap="none" lIns="0" tIns="0" rIns="0" bIns="0" rtlCol="0" anchor="t"/>
          <a:lstStyle/>
          <a:p>
            <a:pPr marL="0" indent="0" algn="ctr">
              <a:lnSpc>
                <a:spcPts val="2150"/>
              </a:lnSpc>
              <a:buNone/>
            </a:pPr>
            <a:r>
              <a:rPr lang="en-US" sz="2000" b="1" dirty="0">
                <a:solidFill>
                  <a:srgbClr val="384653"/>
                </a:solidFill>
                <a:ea typeface="Barlow Bold" pitchFamily="34" charset="-122"/>
                <a:cs typeface="Barlow Bold" pitchFamily="34" charset="-120"/>
              </a:rPr>
              <a:t>Containerization</a:t>
            </a:r>
            <a:endParaRPr lang="en-US" sz="1700" dirty="0"/>
          </a:p>
        </p:txBody>
      </p:sp>
      <p:sp>
        <p:nvSpPr>
          <p:cNvPr id="15" name="Text 11"/>
          <p:cNvSpPr/>
          <p:nvPr/>
        </p:nvSpPr>
        <p:spPr>
          <a:xfrm>
            <a:off x="4114205" y="2484974"/>
            <a:ext cx="2859167" cy="534829"/>
          </a:xfrm>
          <a:prstGeom prst="rect">
            <a:avLst/>
          </a:prstGeom>
          <a:noFill/>
          <a:ln/>
        </p:spPr>
        <p:txBody>
          <a:bodyPr wrap="squar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Docker</a:t>
            </a:r>
            <a:r>
              <a:rPr lang="en-US" dirty="0">
                <a:solidFill>
                  <a:srgbClr val="384653"/>
                </a:solidFill>
                <a:ea typeface="Montserrat" pitchFamily="34" charset="-122"/>
                <a:cs typeface="Montserrat" pitchFamily="34" charset="-120"/>
              </a:rPr>
              <a:t> for consistent deployment environments</a:t>
            </a:r>
            <a:endParaRPr lang="en-US" dirty="0"/>
          </a:p>
        </p:txBody>
      </p:sp>
      <p:sp>
        <p:nvSpPr>
          <p:cNvPr id="16" name="Text 12"/>
          <p:cNvSpPr/>
          <p:nvPr/>
        </p:nvSpPr>
        <p:spPr>
          <a:xfrm>
            <a:off x="4114205" y="3120054"/>
            <a:ext cx="2859167" cy="802243"/>
          </a:xfrm>
          <a:prstGeom prst="rect">
            <a:avLst/>
          </a:prstGeom>
          <a:noFill/>
          <a:ln/>
        </p:spPr>
        <p:txBody>
          <a:bodyPr wrap="squar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Docker Compose</a:t>
            </a:r>
            <a:r>
              <a:rPr lang="en-US" dirty="0">
                <a:solidFill>
                  <a:srgbClr val="384653"/>
                </a:solidFill>
                <a:ea typeface="Montserrat" pitchFamily="34" charset="-122"/>
                <a:cs typeface="Montserrat" pitchFamily="34" charset="-120"/>
              </a:rPr>
              <a:t> for orchestrating multi-container applications</a:t>
            </a:r>
            <a:endParaRPr lang="en-US" dirty="0"/>
          </a:p>
        </p:txBody>
      </p:sp>
      <p:sp>
        <p:nvSpPr>
          <p:cNvPr id="17" name="Shape 13"/>
          <p:cNvSpPr/>
          <p:nvPr/>
        </p:nvSpPr>
        <p:spPr>
          <a:xfrm>
            <a:off x="8949690" y="1433772"/>
            <a:ext cx="22860" cy="501372"/>
          </a:xfrm>
          <a:prstGeom prst="roundRect">
            <a:avLst>
              <a:gd name="adj" fmla="val 1096776"/>
            </a:avLst>
          </a:prstGeom>
          <a:solidFill>
            <a:srgbClr val="C2CBD5"/>
          </a:solidFill>
          <a:ln/>
        </p:spPr>
      </p:sp>
      <p:pic>
        <p:nvPicPr>
          <p:cNvPr id="18" name="Image 2" descr="preencoded.png"/>
          <p:cNvPicPr>
            <a:picLocks noChangeAspect="1"/>
          </p:cNvPicPr>
          <p:nvPr/>
        </p:nvPicPr>
        <p:blipFill>
          <a:blip r:embed="rId3"/>
          <a:stretch>
            <a:fillRect/>
          </a:stretch>
        </p:blipFill>
        <p:spPr>
          <a:xfrm>
            <a:off x="8898493" y="1371145"/>
            <a:ext cx="125254" cy="125254"/>
          </a:xfrm>
          <a:prstGeom prst="rect">
            <a:avLst/>
          </a:prstGeom>
        </p:spPr>
      </p:pic>
      <p:sp>
        <p:nvSpPr>
          <p:cNvPr id="19" name="Shape 14"/>
          <p:cNvSpPr/>
          <p:nvPr/>
        </p:nvSpPr>
        <p:spPr>
          <a:xfrm>
            <a:off x="7356872" y="1935263"/>
            <a:ext cx="3208496" cy="1894284"/>
          </a:xfrm>
          <a:prstGeom prst="roundRect">
            <a:avLst>
              <a:gd name="adj" fmla="val 13236"/>
            </a:avLst>
          </a:prstGeom>
          <a:solidFill>
            <a:srgbClr val="DCE5EF"/>
          </a:solidFill>
          <a:ln w="7620">
            <a:solidFill>
              <a:srgbClr val="C2CBD5"/>
            </a:solidFill>
            <a:prstDash val="solid"/>
          </a:ln>
        </p:spPr>
      </p:sp>
      <p:sp>
        <p:nvSpPr>
          <p:cNvPr id="20" name="Text 15"/>
          <p:cNvSpPr/>
          <p:nvPr/>
        </p:nvSpPr>
        <p:spPr>
          <a:xfrm>
            <a:off x="7861459" y="2109928"/>
            <a:ext cx="2199323" cy="274796"/>
          </a:xfrm>
          <a:prstGeom prst="rect">
            <a:avLst/>
          </a:prstGeom>
          <a:noFill/>
          <a:ln/>
        </p:spPr>
        <p:txBody>
          <a:bodyPr wrap="none" lIns="0" tIns="0" rIns="0" bIns="0" rtlCol="0" anchor="t"/>
          <a:lstStyle/>
          <a:p>
            <a:pPr marL="0" indent="0" algn="ctr">
              <a:lnSpc>
                <a:spcPts val="2150"/>
              </a:lnSpc>
              <a:buNone/>
            </a:pPr>
            <a:r>
              <a:rPr lang="en-US" sz="2000" b="1" dirty="0">
                <a:solidFill>
                  <a:srgbClr val="384653"/>
                </a:solidFill>
                <a:ea typeface="Barlow Bold" pitchFamily="34" charset="-122"/>
                <a:cs typeface="Barlow Bold" pitchFamily="34" charset="-120"/>
              </a:rPr>
              <a:t>Observability</a:t>
            </a:r>
            <a:endParaRPr lang="en-US" sz="2000" dirty="0"/>
          </a:p>
        </p:txBody>
      </p:sp>
      <p:sp>
        <p:nvSpPr>
          <p:cNvPr id="21" name="Text 16"/>
          <p:cNvSpPr/>
          <p:nvPr/>
        </p:nvSpPr>
        <p:spPr>
          <a:xfrm>
            <a:off x="7531537" y="2484974"/>
            <a:ext cx="2859167" cy="534829"/>
          </a:xfrm>
          <a:prstGeom prst="rect">
            <a:avLst/>
          </a:prstGeom>
          <a:noFill/>
          <a:ln/>
        </p:spPr>
        <p:txBody>
          <a:bodyPr wrap="squar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Prometheus</a:t>
            </a:r>
            <a:r>
              <a:rPr lang="en-US" dirty="0">
                <a:solidFill>
                  <a:srgbClr val="384653"/>
                </a:solidFill>
                <a:ea typeface="Montserrat" pitchFamily="34" charset="-122"/>
                <a:cs typeface="Montserrat" pitchFamily="34" charset="-120"/>
              </a:rPr>
              <a:t> for metrics collection and monitoring</a:t>
            </a:r>
            <a:endParaRPr lang="en-US" dirty="0"/>
          </a:p>
        </p:txBody>
      </p:sp>
      <p:sp>
        <p:nvSpPr>
          <p:cNvPr id="22" name="Text 17"/>
          <p:cNvSpPr/>
          <p:nvPr/>
        </p:nvSpPr>
        <p:spPr>
          <a:xfrm>
            <a:off x="7531537" y="3120054"/>
            <a:ext cx="2859167" cy="534829"/>
          </a:xfrm>
          <a:prstGeom prst="rect">
            <a:avLst/>
          </a:prstGeom>
          <a:noFill/>
          <a:ln/>
        </p:spPr>
        <p:txBody>
          <a:bodyPr wrap="squar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Grafana</a:t>
            </a:r>
            <a:r>
              <a:rPr lang="en-US" dirty="0">
                <a:solidFill>
                  <a:srgbClr val="384653"/>
                </a:solidFill>
                <a:ea typeface="Montserrat" pitchFamily="34" charset="-122"/>
                <a:cs typeface="Montserrat" pitchFamily="34" charset="-120"/>
              </a:rPr>
              <a:t> for visualization and real-time dashboards</a:t>
            </a:r>
            <a:endParaRPr lang="en-US" dirty="0"/>
          </a:p>
        </p:txBody>
      </p:sp>
      <p:sp>
        <p:nvSpPr>
          <p:cNvPr id="23" name="Shape 18"/>
          <p:cNvSpPr/>
          <p:nvPr/>
        </p:nvSpPr>
        <p:spPr>
          <a:xfrm>
            <a:off x="12367022" y="1433772"/>
            <a:ext cx="22860" cy="501372"/>
          </a:xfrm>
          <a:prstGeom prst="roundRect">
            <a:avLst>
              <a:gd name="adj" fmla="val 1096776"/>
            </a:avLst>
          </a:prstGeom>
          <a:solidFill>
            <a:srgbClr val="C2CBD5"/>
          </a:solidFill>
          <a:ln/>
        </p:spPr>
      </p:sp>
      <p:pic>
        <p:nvPicPr>
          <p:cNvPr id="24" name="Image 3" descr="preencoded.png"/>
          <p:cNvPicPr>
            <a:picLocks noChangeAspect="1"/>
          </p:cNvPicPr>
          <p:nvPr/>
        </p:nvPicPr>
        <p:blipFill>
          <a:blip r:embed="rId3"/>
          <a:stretch>
            <a:fillRect/>
          </a:stretch>
        </p:blipFill>
        <p:spPr>
          <a:xfrm>
            <a:off x="12315825" y="1371145"/>
            <a:ext cx="125254" cy="125254"/>
          </a:xfrm>
          <a:prstGeom prst="rect">
            <a:avLst/>
          </a:prstGeom>
        </p:spPr>
      </p:pic>
      <p:sp>
        <p:nvSpPr>
          <p:cNvPr id="25" name="Shape 19"/>
          <p:cNvSpPr/>
          <p:nvPr/>
        </p:nvSpPr>
        <p:spPr>
          <a:xfrm>
            <a:off x="10774204" y="1935263"/>
            <a:ext cx="3208496" cy="2161699"/>
          </a:xfrm>
          <a:prstGeom prst="roundRect">
            <a:avLst>
              <a:gd name="adj" fmla="val 11598"/>
            </a:avLst>
          </a:prstGeom>
          <a:solidFill>
            <a:srgbClr val="DCE5EF"/>
          </a:solidFill>
          <a:ln w="7620">
            <a:solidFill>
              <a:srgbClr val="C2CBD5"/>
            </a:solidFill>
            <a:prstDash val="solid"/>
          </a:ln>
        </p:spPr>
      </p:sp>
      <p:sp>
        <p:nvSpPr>
          <p:cNvPr id="26" name="Text 20"/>
          <p:cNvSpPr/>
          <p:nvPr/>
        </p:nvSpPr>
        <p:spPr>
          <a:xfrm>
            <a:off x="11278791" y="2109928"/>
            <a:ext cx="2199323" cy="274796"/>
          </a:xfrm>
          <a:prstGeom prst="rect">
            <a:avLst/>
          </a:prstGeom>
          <a:noFill/>
          <a:ln/>
        </p:spPr>
        <p:txBody>
          <a:bodyPr wrap="none" lIns="0" tIns="0" rIns="0" bIns="0" rtlCol="0" anchor="t"/>
          <a:lstStyle/>
          <a:p>
            <a:pPr marL="0" indent="0" algn="ctr">
              <a:lnSpc>
                <a:spcPts val="2150"/>
              </a:lnSpc>
              <a:buNone/>
            </a:pPr>
            <a:r>
              <a:rPr lang="en-US" sz="2000" b="1" dirty="0">
                <a:solidFill>
                  <a:srgbClr val="384653"/>
                </a:solidFill>
                <a:ea typeface="Barlow Bold" pitchFamily="34" charset="-122"/>
                <a:cs typeface="Barlow Bold" pitchFamily="34" charset="-120"/>
              </a:rPr>
              <a:t>Alerting &amp; Persistence</a:t>
            </a:r>
            <a:endParaRPr lang="en-US" sz="2000" dirty="0"/>
          </a:p>
        </p:txBody>
      </p:sp>
      <p:sp>
        <p:nvSpPr>
          <p:cNvPr id="27" name="Text 21"/>
          <p:cNvSpPr/>
          <p:nvPr/>
        </p:nvSpPr>
        <p:spPr>
          <a:xfrm>
            <a:off x="10948868" y="2484974"/>
            <a:ext cx="2859167" cy="534829"/>
          </a:xfrm>
          <a:prstGeom prst="rect">
            <a:avLst/>
          </a:prstGeom>
          <a:noFill/>
          <a:ln/>
        </p:spPr>
        <p:txBody>
          <a:bodyPr wrap="squar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Grafana Alerts</a:t>
            </a:r>
            <a:r>
              <a:rPr lang="en-US" dirty="0">
                <a:solidFill>
                  <a:srgbClr val="384653"/>
                </a:solidFill>
                <a:ea typeface="Montserrat" pitchFamily="34" charset="-122"/>
                <a:cs typeface="Montserrat" pitchFamily="34" charset="-120"/>
              </a:rPr>
              <a:t> with automated thresholds</a:t>
            </a:r>
            <a:endParaRPr lang="en-US" dirty="0"/>
          </a:p>
        </p:txBody>
      </p:sp>
      <p:sp>
        <p:nvSpPr>
          <p:cNvPr id="28" name="Text 22"/>
          <p:cNvSpPr/>
          <p:nvPr/>
        </p:nvSpPr>
        <p:spPr>
          <a:xfrm>
            <a:off x="10948868" y="3120054"/>
            <a:ext cx="2859167" cy="802243"/>
          </a:xfrm>
          <a:prstGeom prst="rect">
            <a:avLst/>
          </a:prstGeom>
          <a:noFill/>
          <a:ln/>
        </p:spPr>
        <p:txBody>
          <a:bodyPr wrap="squar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Docker Volume</a:t>
            </a:r>
            <a:r>
              <a:rPr lang="en-US" dirty="0">
                <a:solidFill>
                  <a:srgbClr val="384653"/>
                </a:solidFill>
                <a:ea typeface="Montserrat" pitchFamily="34" charset="-122"/>
                <a:cs typeface="Montserrat" pitchFamily="34" charset="-120"/>
              </a:rPr>
              <a:t> adding Persistence for (SQLite, Prometheus, Grafana)</a:t>
            </a:r>
            <a:endParaRPr lang="en-US" dirty="0"/>
          </a:p>
        </p:txBody>
      </p:sp>
      <p:sp>
        <p:nvSpPr>
          <p:cNvPr id="29" name="Text 23"/>
          <p:cNvSpPr/>
          <p:nvPr/>
        </p:nvSpPr>
        <p:spPr>
          <a:xfrm>
            <a:off x="522208" y="4191736"/>
            <a:ext cx="13460492" cy="334328"/>
          </a:xfrm>
          <a:prstGeom prst="rect">
            <a:avLst/>
          </a:prstGeom>
          <a:noFill/>
          <a:ln/>
        </p:spPr>
        <p:txBody>
          <a:bodyPr wrap="none" lIns="0" tIns="0" rIns="0" bIns="0" rtlCol="0" anchor="t"/>
          <a:lstStyle/>
          <a:p>
            <a:pPr marL="0" indent="0" algn="l">
              <a:lnSpc>
                <a:spcPts val="2600"/>
              </a:lnSpc>
              <a:buNone/>
            </a:pPr>
            <a:r>
              <a:rPr lang="en-US" sz="2000" b="1" dirty="0">
                <a:solidFill>
                  <a:srgbClr val="384653"/>
                </a:solidFill>
                <a:ea typeface="Montserrat" pitchFamily="34" charset="-122"/>
                <a:cs typeface="Montserrat" pitchFamily="34" charset="-120"/>
              </a:rPr>
              <a:t>Additional Features</a:t>
            </a:r>
            <a:endParaRPr lang="en-US" sz="2000" dirty="0"/>
          </a:p>
        </p:txBody>
      </p:sp>
      <p:sp>
        <p:nvSpPr>
          <p:cNvPr id="30" name="Shape 24"/>
          <p:cNvSpPr/>
          <p:nvPr/>
        </p:nvSpPr>
        <p:spPr>
          <a:xfrm>
            <a:off x="584954" y="4681077"/>
            <a:ext cx="13460492" cy="22860"/>
          </a:xfrm>
          <a:prstGeom prst="roundRect">
            <a:avLst>
              <a:gd name="adj" fmla="val 1096776"/>
            </a:avLst>
          </a:prstGeom>
          <a:solidFill>
            <a:srgbClr val="C2CBD5"/>
          </a:solidFill>
          <a:ln/>
        </p:spPr>
      </p:sp>
      <p:sp>
        <p:nvSpPr>
          <p:cNvPr id="31" name="Shape 25"/>
          <p:cNvSpPr/>
          <p:nvPr/>
        </p:nvSpPr>
        <p:spPr>
          <a:xfrm>
            <a:off x="2747248" y="4681077"/>
            <a:ext cx="22860" cy="501372"/>
          </a:xfrm>
          <a:prstGeom prst="roundRect">
            <a:avLst>
              <a:gd name="adj" fmla="val 1096776"/>
            </a:avLst>
          </a:prstGeom>
          <a:solidFill>
            <a:srgbClr val="C2CBD5"/>
          </a:solidFill>
          <a:ln/>
        </p:spPr>
      </p:sp>
      <p:pic>
        <p:nvPicPr>
          <p:cNvPr id="32" name="Image 4" descr="preencoded.png"/>
          <p:cNvPicPr>
            <a:picLocks noChangeAspect="1"/>
          </p:cNvPicPr>
          <p:nvPr/>
        </p:nvPicPr>
        <p:blipFill>
          <a:blip r:embed="rId3"/>
          <a:stretch>
            <a:fillRect/>
          </a:stretch>
        </p:blipFill>
        <p:spPr>
          <a:xfrm>
            <a:off x="2696051" y="4618450"/>
            <a:ext cx="125254" cy="125254"/>
          </a:xfrm>
          <a:prstGeom prst="rect">
            <a:avLst/>
          </a:prstGeom>
        </p:spPr>
      </p:pic>
      <p:sp>
        <p:nvSpPr>
          <p:cNvPr id="33" name="Shape 26"/>
          <p:cNvSpPr/>
          <p:nvPr/>
        </p:nvSpPr>
        <p:spPr>
          <a:xfrm>
            <a:off x="584954" y="5182567"/>
            <a:ext cx="3791911" cy="2207715"/>
          </a:xfrm>
          <a:prstGeom prst="roundRect">
            <a:avLst>
              <a:gd name="adj" fmla="val 13236"/>
            </a:avLst>
          </a:prstGeom>
          <a:solidFill>
            <a:srgbClr val="DCE5EF"/>
          </a:solidFill>
          <a:ln w="7620">
            <a:solidFill>
              <a:srgbClr val="C2CBD5"/>
            </a:solidFill>
            <a:prstDash val="solid"/>
          </a:ln>
        </p:spPr>
      </p:sp>
      <p:sp>
        <p:nvSpPr>
          <p:cNvPr id="34" name="Text 27"/>
          <p:cNvSpPr/>
          <p:nvPr/>
        </p:nvSpPr>
        <p:spPr>
          <a:xfrm>
            <a:off x="991038" y="5357233"/>
            <a:ext cx="2823686" cy="274796"/>
          </a:xfrm>
          <a:prstGeom prst="rect">
            <a:avLst/>
          </a:prstGeom>
          <a:noFill/>
          <a:ln/>
        </p:spPr>
        <p:txBody>
          <a:bodyPr wrap="none" lIns="0" tIns="0" rIns="0" bIns="0" rtlCol="0" anchor="t"/>
          <a:lstStyle/>
          <a:p>
            <a:pPr marL="0" indent="0" algn="ctr">
              <a:lnSpc>
                <a:spcPts val="2150"/>
              </a:lnSpc>
              <a:buNone/>
            </a:pPr>
            <a:r>
              <a:rPr lang="en-US" sz="2000" b="1" dirty="0">
                <a:solidFill>
                  <a:srgbClr val="384653"/>
                </a:solidFill>
                <a:ea typeface="Barlow Bold" pitchFamily="34" charset="-122"/>
                <a:cs typeface="Barlow Bold" pitchFamily="34" charset="-120"/>
              </a:rPr>
              <a:t>Contact-Point &amp; Provisioning</a:t>
            </a:r>
            <a:endParaRPr lang="en-US" sz="2000" dirty="0"/>
          </a:p>
        </p:txBody>
      </p:sp>
      <p:sp>
        <p:nvSpPr>
          <p:cNvPr id="36" name="Text 29"/>
          <p:cNvSpPr/>
          <p:nvPr/>
        </p:nvSpPr>
        <p:spPr>
          <a:xfrm>
            <a:off x="759619" y="5711922"/>
            <a:ext cx="3538061" cy="303494"/>
          </a:xfrm>
          <a:prstGeom prst="rect">
            <a:avLst/>
          </a:prstGeom>
          <a:noFill/>
          <a:ln/>
        </p:spPr>
        <p:txBody>
          <a:bodyPr wrap="square" lIns="0" tIns="0" rIns="0" bIns="0" rtlCol="0" anchor="t"/>
          <a:lstStyle/>
          <a:p>
            <a:pPr>
              <a:lnSpc>
                <a:spcPts val="2100"/>
              </a:lnSpc>
            </a:pPr>
            <a:r>
              <a:rPr lang="en-US" b="1" dirty="0">
                <a:solidFill>
                  <a:srgbClr val="384653"/>
                </a:solidFill>
                <a:ea typeface="Montserrat" pitchFamily="34" charset="-122"/>
                <a:cs typeface="Montserrat" pitchFamily="34" charset="-120"/>
              </a:rPr>
              <a:t>Discord Webhooks</a:t>
            </a:r>
            <a:r>
              <a:rPr lang="en-US" dirty="0">
                <a:solidFill>
                  <a:srgbClr val="384653"/>
                </a:solidFill>
                <a:ea typeface="Montserrat" pitchFamily="34" charset="-122"/>
                <a:cs typeface="Montserrat" pitchFamily="34" charset="-120"/>
              </a:rPr>
              <a:t> for instant notifications</a:t>
            </a:r>
            <a:endParaRPr lang="ar-EG" b="1" dirty="0">
              <a:solidFill>
                <a:srgbClr val="384653"/>
              </a:solidFill>
              <a:ea typeface="Montserrat" pitchFamily="34" charset="-122"/>
              <a:cs typeface="Montserrat" pitchFamily="34" charset="-120"/>
            </a:endParaRPr>
          </a:p>
        </p:txBody>
      </p:sp>
      <p:sp>
        <p:nvSpPr>
          <p:cNvPr id="37" name="Shape 30"/>
          <p:cNvSpPr/>
          <p:nvPr/>
        </p:nvSpPr>
        <p:spPr>
          <a:xfrm>
            <a:off x="7303651" y="4681077"/>
            <a:ext cx="22860" cy="501372"/>
          </a:xfrm>
          <a:prstGeom prst="roundRect">
            <a:avLst>
              <a:gd name="adj" fmla="val 1096776"/>
            </a:avLst>
          </a:prstGeom>
          <a:solidFill>
            <a:srgbClr val="C2CBD5"/>
          </a:solidFill>
          <a:ln/>
        </p:spPr>
      </p:sp>
      <p:pic>
        <p:nvPicPr>
          <p:cNvPr id="38" name="Image 5" descr="preencoded.png"/>
          <p:cNvPicPr>
            <a:picLocks noChangeAspect="1"/>
          </p:cNvPicPr>
          <p:nvPr/>
        </p:nvPicPr>
        <p:blipFill>
          <a:blip r:embed="rId3"/>
          <a:stretch>
            <a:fillRect/>
          </a:stretch>
        </p:blipFill>
        <p:spPr>
          <a:xfrm>
            <a:off x="7252454" y="4618450"/>
            <a:ext cx="125254" cy="125254"/>
          </a:xfrm>
          <a:prstGeom prst="rect">
            <a:avLst/>
          </a:prstGeom>
        </p:spPr>
      </p:pic>
      <p:sp>
        <p:nvSpPr>
          <p:cNvPr id="39" name="Shape 31"/>
          <p:cNvSpPr/>
          <p:nvPr/>
        </p:nvSpPr>
        <p:spPr>
          <a:xfrm>
            <a:off x="5141357" y="5182568"/>
            <a:ext cx="4172903" cy="1894284"/>
          </a:xfrm>
          <a:prstGeom prst="roundRect">
            <a:avLst>
              <a:gd name="adj" fmla="val 13236"/>
            </a:avLst>
          </a:prstGeom>
          <a:solidFill>
            <a:srgbClr val="DCE5EF"/>
          </a:solidFill>
          <a:ln w="7620">
            <a:solidFill>
              <a:srgbClr val="C2CBD5"/>
            </a:solidFill>
            <a:prstDash val="solid"/>
          </a:ln>
        </p:spPr>
      </p:sp>
      <p:sp>
        <p:nvSpPr>
          <p:cNvPr id="40" name="Text 32"/>
          <p:cNvSpPr/>
          <p:nvPr/>
        </p:nvSpPr>
        <p:spPr>
          <a:xfrm>
            <a:off x="6215420" y="5357233"/>
            <a:ext cx="2199323" cy="274796"/>
          </a:xfrm>
          <a:prstGeom prst="rect">
            <a:avLst/>
          </a:prstGeom>
          <a:noFill/>
          <a:ln/>
        </p:spPr>
        <p:txBody>
          <a:bodyPr wrap="none" lIns="0" tIns="0" rIns="0" bIns="0" rtlCol="0" anchor="t"/>
          <a:lstStyle/>
          <a:p>
            <a:pPr marL="0" indent="0" algn="ctr">
              <a:lnSpc>
                <a:spcPts val="2150"/>
              </a:lnSpc>
              <a:buNone/>
            </a:pPr>
            <a:r>
              <a:rPr lang="en-US" sz="2000" b="1" dirty="0">
                <a:solidFill>
                  <a:srgbClr val="384653"/>
                </a:solidFill>
                <a:ea typeface="Barlow Bold" pitchFamily="34" charset="-122"/>
                <a:cs typeface="Barlow Bold" pitchFamily="34" charset="-120"/>
              </a:rPr>
              <a:t>CI/CD Pipeline</a:t>
            </a:r>
            <a:endParaRPr lang="en-US" sz="2000" dirty="0"/>
          </a:p>
        </p:txBody>
      </p:sp>
      <p:sp>
        <p:nvSpPr>
          <p:cNvPr id="41" name="Text 33"/>
          <p:cNvSpPr/>
          <p:nvPr/>
        </p:nvSpPr>
        <p:spPr>
          <a:xfrm>
            <a:off x="5316022" y="5732280"/>
            <a:ext cx="3998238" cy="534829"/>
          </a:xfrm>
          <a:prstGeom prst="rect">
            <a:avLst/>
          </a:prstGeom>
          <a:noFill/>
          <a:ln/>
        </p:spPr>
        <p:txBody>
          <a:bodyPr wrap="squar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CI Pipeline:</a:t>
            </a:r>
            <a:r>
              <a:rPr lang="en-US" dirty="0">
                <a:solidFill>
                  <a:srgbClr val="384653"/>
                </a:solidFill>
                <a:ea typeface="Montserrat" pitchFamily="34" charset="-122"/>
                <a:cs typeface="Montserrat" pitchFamily="34" charset="-120"/>
              </a:rPr>
              <a:t> for Sanity Check on develop Branch pushes</a:t>
            </a:r>
            <a:endParaRPr lang="en-US" dirty="0"/>
          </a:p>
        </p:txBody>
      </p:sp>
      <p:sp>
        <p:nvSpPr>
          <p:cNvPr id="42" name="Text 34"/>
          <p:cNvSpPr/>
          <p:nvPr/>
        </p:nvSpPr>
        <p:spPr>
          <a:xfrm>
            <a:off x="5316022" y="6367359"/>
            <a:ext cx="3998238" cy="534829"/>
          </a:xfrm>
          <a:prstGeom prst="rect">
            <a:avLst/>
          </a:prstGeom>
          <a:noFill/>
          <a:ln/>
        </p:spPr>
        <p:txBody>
          <a:bodyPr wrap="squar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CD Pipeline </a:t>
            </a:r>
            <a:r>
              <a:rPr lang="en-US" dirty="0">
                <a:solidFill>
                  <a:srgbClr val="384653"/>
                </a:solidFill>
                <a:ea typeface="Montserrat" pitchFamily="34" charset="-122"/>
                <a:cs typeface="Montserrat" pitchFamily="34" charset="-120"/>
              </a:rPr>
              <a:t>Deploy/Check Health on AWS on merging to Main branch</a:t>
            </a:r>
            <a:endParaRPr lang="en-US" dirty="0"/>
          </a:p>
        </p:txBody>
      </p:sp>
      <p:sp>
        <p:nvSpPr>
          <p:cNvPr id="43" name="Shape 35"/>
          <p:cNvSpPr/>
          <p:nvPr/>
        </p:nvSpPr>
        <p:spPr>
          <a:xfrm>
            <a:off x="11860054" y="4681077"/>
            <a:ext cx="22860" cy="501372"/>
          </a:xfrm>
          <a:prstGeom prst="roundRect">
            <a:avLst>
              <a:gd name="adj" fmla="val 1096776"/>
            </a:avLst>
          </a:prstGeom>
          <a:solidFill>
            <a:srgbClr val="C2CBD5"/>
          </a:solidFill>
          <a:ln/>
        </p:spPr>
      </p:sp>
      <p:pic>
        <p:nvPicPr>
          <p:cNvPr id="44" name="Image 6" descr="preencoded.png"/>
          <p:cNvPicPr>
            <a:picLocks noChangeAspect="1"/>
          </p:cNvPicPr>
          <p:nvPr/>
        </p:nvPicPr>
        <p:blipFill>
          <a:blip r:embed="rId3"/>
          <a:stretch>
            <a:fillRect/>
          </a:stretch>
        </p:blipFill>
        <p:spPr>
          <a:xfrm>
            <a:off x="11808857" y="4618450"/>
            <a:ext cx="125254" cy="125254"/>
          </a:xfrm>
          <a:prstGeom prst="rect">
            <a:avLst/>
          </a:prstGeom>
        </p:spPr>
      </p:pic>
      <p:sp>
        <p:nvSpPr>
          <p:cNvPr id="45" name="Shape 36"/>
          <p:cNvSpPr/>
          <p:nvPr/>
        </p:nvSpPr>
        <p:spPr>
          <a:xfrm>
            <a:off x="9697760" y="5182568"/>
            <a:ext cx="4347686" cy="1964174"/>
          </a:xfrm>
          <a:prstGeom prst="roundRect">
            <a:avLst>
              <a:gd name="adj" fmla="val 14455"/>
            </a:avLst>
          </a:prstGeom>
          <a:solidFill>
            <a:srgbClr val="DCE5EF"/>
          </a:solidFill>
          <a:ln w="7620">
            <a:solidFill>
              <a:srgbClr val="C2CBD5"/>
            </a:solidFill>
            <a:prstDash val="solid"/>
          </a:ln>
        </p:spPr>
      </p:sp>
      <p:sp>
        <p:nvSpPr>
          <p:cNvPr id="46" name="Text 37"/>
          <p:cNvSpPr/>
          <p:nvPr/>
        </p:nvSpPr>
        <p:spPr>
          <a:xfrm>
            <a:off x="10771823" y="5357233"/>
            <a:ext cx="2199323" cy="274796"/>
          </a:xfrm>
          <a:prstGeom prst="rect">
            <a:avLst/>
          </a:prstGeom>
          <a:noFill/>
          <a:ln/>
        </p:spPr>
        <p:txBody>
          <a:bodyPr wrap="none" lIns="0" tIns="0" rIns="0" bIns="0" rtlCol="0" anchor="t"/>
          <a:lstStyle/>
          <a:p>
            <a:pPr marL="0" indent="0" algn="ctr">
              <a:lnSpc>
                <a:spcPts val="2150"/>
              </a:lnSpc>
              <a:buNone/>
            </a:pPr>
            <a:r>
              <a:rPr lang="en-US" sz="2000" b="1" dirty="0">
                <a:solidFill>
                  <a:srgbClr val="384653"/>
                </a:solidFill>
                <a:ea typeface="Barlow Bold" pitchFamily="34" charset="-122"/>
                <a:cs typeface="Barlow Bold" pitchFamily="34" charset="-120"/>
              </a:rPr>
              <a:t>Frontend</a:t>
            </a:r>
            <a:endParaRPr lang="en-US" sz="1700" dirty="0"/>
          </a:p>
        </p:txBody>
      </p:sp>
      <p:sp>
        <p:nvSpPr>
          <p:cNvPr id="47" name="Text 38"/>
          <p:cNvSpPr/>
          <p:nvPr/>
        </p:nvSpPr>
        <p:spPr>
          <a:xfrm>
            <a:off x="9872424" y="5732280"/>
            <a:ext cx="3998238" cy="267414"/>
          </a:xfrm>
          <a:prstGeom prst="rect">
            <a:avLst/>
          </a:prstGeom>
          <a:noFill/>
          <a:ln/>
        </p:spPr>
        <p:txBody>
          <a:bodyPr wrap="non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HTML/CSS/JS</a:t>
            </a:r>
            <a:r>
              <a:rPr lang="en-US" dirty="0">
                <a:solidFill>
                  <a:srgbClr val="384653"/>
                </a:solidFill>
                <a:ea typeface="Montserrat" pitchFamily="34" charset="-122"/>
                <a:cs typeface="Montserrat" pitchFamily="34" charset="-120"/>
              </a:rPr>
              <a:t> for intuitive user interface</a:t>
            </a:r>
            <a:endParaRPr lang="en-US" dirty="0"/>
          </a:p>
        </p:txBody>
      </p:sp>
      <p:sp>
        <p:nvSpPr>
          <p:cNvPr id="48" name="Text 39"/>
          <p:cNvSpPr/>
          <p:nvPr/>
        </p:nvSpPr>
        <p:spPr>
          <a:xfrm>
            <a:off x="10771823" y="6099945"/>
            <a:ext cx="2199323" cy="274796"/>
          </a:xfrm>
          <a:prstGeom prst="rect">
            <a:avLst/>
          </a:prstGeom>
          <a:noFill/>
          <a:ln/>
        </p:spPr>
        <p:txBody>
          <a:bodyPr wrap="none" lIns="0" tIns="0" rIns="0" bIns="0" rtlCol="0" anchor="t"/>
          <a:lstStyle/>
          <a:p>
            <a:pPr marL="0" indent="0" algn="ctr">
              <a:lnSpc>
                <a:spcPts val="2150"/>
              </a:lnSpc>
              <a:buNone/>
            </a:pPr>
            <a:r>
              <a:rPr lang="en-US" sz="2000" b="1" dirty="0">
                <a:solidFill>
                  <a:srgbClr val="384653"/>
                </a:solidFill>
                <a:ea typeface="Barlow Bold" pitchFamily="34" charset="-122"/>
                <a:cs typeface="Barlow Bold" pitchFamily="34" charset="-120"/>
              </a:rPr>
              <a:t>Deployment</a:t>
            </a:r>
            <a:r>
              <a:rPr lang="en-US" sz="1700" b="1" dirty="0">
                <a:solidFill>
                  <a:srgbClr val="384653"/>
                </a:solidFill>
                <a:latin typeface="Barlow Bold" pitchFamily="34" charset="0"/>
                <a:ea typeface="Barlow Bold" pitchFamily="34" charset="-122"/>
                <a:cs typeface="Barlow Bold" pitchFamily="34" charset="-120"/>
              </a:rPr>
              <a:t> </a:t>
            </a:r>
            <a:endParaRPr lang="en-US" sz="1700" dirty="0"/>
          </a:p>
        </p:txBody>
      </p:sp>
      <p:sp>
        <p:nvSpPr>
          <p:cNvPr id="49" name="Text 40"/>
          <p:cNvSpPr/>
          <p:nvPr/>
        </p:nvSpPr>
        <p:spPr>
          <a:xfrm>
            <a:off x="9872424" y="6474992"/>
            <a:ext cx="3998238" cy="601860"/>
          </a:xfrm>
          <a:prstGeom prst="rect">
            <a:avLst/>
          </a:prstGeom>
          <a:noFill/>
          <a:ln/>
        </p:spPr>
        <p:txBody>
          <a:bodyPr wrap="none" lIns="0" tIns="0" rIns="0" bIns="0" rtlCol="0" anchor="t"/>
          <a:lstStyle/>
          <a:p>
            <a:pPr marL="0" indent="0" algn="l">
              <a:lnSpc>
                <a:spcPts val="2100"/>
              </a:lnSpc>
              <a:buNone/>
            </a:pPr>
            <a:r>
              <a:rPr lang="en-US" b="1" dirty="0">
                <a:solidFill>
                  <a:srgbClr val="384653"/>
                </a:solidFill>
                <a:ea typeface="Montserrat" pitchFamily="34" charset="-122"/>
                <a:cs typeface="Montserrat" pitchFamily="34" charset="-120"/>
              </a:rPr>
              <a:t>AWS EC2</a:t>
            </a:r>
            <a:r>
              <a:rPr lang="en-US" dirty="0">
                <a:solidFill>
                  <a:srgbClr val="384653"/>
                </a:solidFill>
                <a:ea typeface="Montserrat" pitchFamily="34" charset="-122"/>
                <a:cs typeface="Montserrat" pitchFamily="34" charset="-120"/>
              </a:rPr>
              <a:t> for scalable cloud hosting</a:t>
            </a:r>
          </a:p>
          <a:p>
            <a:pPr>
              <a:lnSpc>
                <a:spcPts val="2100"/>
              </a:lnSpc>
            </a:pPr>
            <a:r>
              <a:rPr lang="en-US" b="1" dirty="0">
                <a:solidFill>
                  <a:srgbClr val="384653"/>
                </a:solidFill>
              </a:rPr>
              <a:t>Kubernetes</a:t>
            </a:r>
            <a:r>
              <a:rPr lang="en-US" dirty="0">
                <a:solidFill>
                  <a:srgbClr val="384653"/>
                </a:solidFill>
              </a:rPr>
              <a:t> </a:t>
            </a:r>
            <a:r>
              <a:rPr lang="en-US" dirty="0"/>
              <a:t>orchestrate containers as POC</a:t>
            </a:r>
          </a:p>
          <a:p>
            <a:pPr marL="0" indent="0" algn="l">
              <a:lnSpc>
                <a:spcPts val="2100"/>
              </a:lnSpc>
              <a:buNone/>
            </a:pPr>
            <a:endParaRPr lang="en-US" dirty="0"/>
          </a:p>
        </p:txBody>
      </p:sp>
      <p:sp>
        <p:nvSpPr>
          <p:cNvPr id="50" name="Rectangle 49">
            <a:extLst>
              <a:ext uri="{FF2B5EF4-FFF2-40B4-BE49-F238E27FC236}">
                <a16:creationId xmlns:a16="http://schemas.microsoft.com/office/drawing/2014/main" id="{ABF8AEE6-DB65-DF46-0D1C-0E5016DD61A4}"/>
              </a:ext>
            </a:extLst>
          </p:cNvPr>
          <p:cNvSpPr/>
          <p:nvPr/>
        </p:nvSpPr>
        <p:spPr>
          <a:xfrm>
            <a:off x="12726296" y="7680962"/>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Image 1" descr="preencoded.png">
            <a:extLst>
              <a:ext uri="{FF2B5EF4-FFF2-40B4-BE49-F238E27FC236}">
                <a16:creationId xmlns:a16="http://schemas.microsoft.com/office/drawing/2014/main" id="{B4F089EA-3066-6240-A425-607289B2120A}"/>
              </a:ext>
            </a:extLst>
          </p:cNvPr>
          <p:cNvPicPr>
            <a:picLocks noChangeAspect="1"/>
          </p:cNvPicPr>
          <p:nvPr/>
        </p:nvPicPr>
        <p:blipFill>
          <a:blip r:embed="rId4"/>
          <a:stretch>
            <a:fillRect/>
          </a:stretch>
        </p:blipFill>
        <p:spPr>
          <a:xfrm>
            <a:off x="12753492" y="347088"/>
            <a:ext cx="1189553" cy="598051"/>
          </a:xfrm>
          <a:prstGeom prst="rect">
            <a:avLst/>
          </a:prstGeom>
        </p:spPr>
      </p:pic>
      <p:pic>
        <p:nvPicPr>
          <p:cNvPr id="52" name="Image 2" descr="preencoded.png">
            <a:extLst>
              <a:ext uri="{FF2B5EF4-FFF2-40B4-BE49-F238E27FC236}">
                <a16:creationId xmlns:a16="http://schemas.microsoft.com/office/drawing/2014/main" id="{89BF6869-6351-4CFB-5914-8E7C1076F3B1}"/>
              </a:ext>
            </a:extLst>
          </p:cNvPr>
          <p:cNvPicPr>
            <a:picLocks noChangeAspect="1"/>
          </p:cNvPicPr>
          <p:nvPr/>
        </p:nvPicPr>
        <p:blipFill>
          <a:blip r:embed="rId5"/>
          <a:stretch>
            <a:fillRect/>
          </a:stretch>
        </p:blipFill>
        <p:spPr>
          <a:xfrm>
            <a:off x="11639150" y="292334"/>
            <a:ext cx="875348" cy="804743"/>
          </a:xfrm>
          <a:prstGeom prst="rect">
            <a:avLst/>
          </a:prstGeom>
        </p:spPr>
      </p:pic>
      <p:sp>
        <p:nvSpPr>
          <p:cNvPr id="53" name="Text 6">
            <a:extLst>
              <a:ext uri="{FF2B5EF4-FFF2-40B4-BE49-F238E27FC236}">
                <a16:creationId xmlns:a16="http://schemas.microsoft.com/office/drawing/2014/main" id="{01E65D8A-1209-75BC-FD3A-85012C49A7EA}"/>
              </a:ext>
            </a:extLst>
          </p:cNvPr>
          <p:cNvSpPr/>
          <p:nvPr/>
        </p:nvSpPr>
        <p:spPr>
          <a:xfrm>
            <a:off x="696873" y="3370501"/>
            <a:ext cx="2859167" cy="795337"/>
          </a:xfrm>
          <a:prstGeom prst="rect">
            <a:avLst/>
          </a:prstGeom>
          <a:noFill/>
          <a:ln/>
        </p:spPr>
        <p:txBody>
          <a:bodyPr wrap="square" lIns="0" tIns="0" rIns="0" bIns="0" rtlCol="0" anchor="t"/>
          <a:lstStyle/>
          <a:p>
            <a:pPr>
              <a:lnSpc>
                <a:spcPts val="2100"/>
              </a:lnSpc>
            </a:pPr>
            <a:r>
              <a:rPr lang="en-US" b="1" dirty="0">
                <a:solidFill>
                  <a:srgbClr val="384653"/>
                </a:solidFill>
                <a:ea typeface="Montserrat" pitchFamily="34" charset="-122"/>
                <a:cs typeface="Montserrat" pitchFamily="34" charset="-120"/>
              </a:rPr>
              <a:t>SQLite </a:t>
            </a:r>
            <a:r>
              <a:rPr lang="en-US" dirty="0">
                <a:solidFill>
                  <a:srgbClr val="384653"/>
                </a:solidFill>
                <a:ea typeface="Montserrat" pitchFamily="34" charset="-122"/>
                <a:cs typeface="Montserrat" pitchFamily="34" charset="-120"/>
              </a:rPr>
              <a:t>for lightweight, persistent data storage</a:t>
            </a:r>
          </a:p>
        </p:txBody>
      </p:sp>
      <p:sp>
        <p:nvSpPr>
          <p:cNvPr id="54" name="Text 29">
            <a:extLst>
              <a:ext uri="{FF2B5EF4-FFF2-40B4-BE49-F238E27FC236}">
                <a16:creationId xmlns:a16="http://schemas.microsoft.com/office/drawing/2014/main" id="{C25269A2-9C6E-8F10-97FB-ED540AE6F9C3}"/>
              </a:ext>
            </a:extLst>
          </p:cNvPr>
          <p:cNvSpPr/>
          <p:nvPr/>
        </p:nvSpPr>
        <p:spPr>
          <a:xfrm>
            <a:off x="736760" y="6251933"/>
            <a:ext cx="3538061" cy="870530"/>
          </a:xfrm>
          <a:prstGeom prst="rect">
            <a:avLst/>
          </a:prstGeom>
          <a:noFill/>
          <a:ln/>
        </p:spPr>
        <p:txBody>
          <a:bodyPr wrap="square" lIns="0" tIns="0" rIns="0" bIns="0" rtlCol="0" anchor="t"/>
          <a:lstStyle/>
          <a:p>
            <a:pPr>
              <a:lnSpc>
                <a:spcPts val="2100"/>
              </a:lnSpc>
            </a:pPr>
            <a:r>
              <a:rPr lang="en-US" b="1" dirty="0">
                <a:solidFill>
                  <a:srgbClr val="384653"/>
                </a:solidFill>
                <a:ea typeface="Montserrat" pitchFamily="34" charset="-122"/>
                <a:cs typeface="Montserrat" pitchFamily="34" charset="-120"/>
              </a:rPr>
              <a:t>Automated Provisioning </a:t>
            </a:r>
            <a:r>
              <a:rPr lang="en-US" dirty="0">
                <a:solidFill>
                  <a:srgbClr val="384653"/>
                </a:solidFill>
                <a:ea typeface="Montserrat" pitchFamily="34" charset="-122"/>
                <a:cs typeface="Montserrat" pitchFamily="34" charset="-120"/>
              </a:rPr>
              <a:t>for predefined Prometheus metric, Grafana Dashboards, Alerts, and Contact-Points</a:t>
            </a:r>
            <a:endParaRPr lang="ar-EG" dirty="0">
              <a:solidFill>
                <a:srgbClr val="384653"/>
              </a:solidFill>
              <a:ea typeface="Montserrat" pitchFamily="34" charset="-122"/>
              <a:cs typeface="Montserrat" pitchFamily="34" charset="-12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79095" y="297894"/>
            <a:ext cx="2280642" cy="285155"/>
          </a:xfrm>
          <a:prstGeom prst="rect">
            <a:avLst/>
          </a:prstGeom>
          <a:noFill/>
          <a:ln/>
        </p:spPr>
        <p:txBody>
          <a:bodyPr wrap="none" lIns="0" tIns="0" rIns="0" bIns="0" rtlCol="0" anchor="t"/>
          <a:lstStyle/>
          <a:p>
            <a:pPr marL="0" indent="0" algn="l">
              <a:lnSpc>
                <a:spcPts val="2200"/>
              </a:lnSpc>
              <a:buNone/>
            </a:pPr>
            <a:r>
              <a:rPr lang="en-US" sz="2800" b="1" dirty="0">
                <a:solidFill>
                  <a:srgbClr val="C8A67F"/>
                </a:solidFill>
                <a:ea typeface="Barlow Bold" pitchFamily="34" charset="-122"/>
                <a:cs typeface="Barlow Bold" pitchFamily="34" charset="-120"/>
              </a:rPr>
              <a:t>System Architecture</a:t>
            </a:r>
            <a:endParaRPr lang="en-US" sz="2800" dirty="0"/>
          </a:p>
        </p:txBody>
      </p:sp>
      <p:sp>
        <p:nvSpPr>
          <p:cNvPr id="5" name="Text 2"/>
          <p:cNvSpPr/>
          <p:nvPr/>
        </p:nvSpPr>
        <p:spPr>
          <a:xfrm>
            <a:off x="4581330" y="2949580"/>
            <a:ext cx="1396957" cy="386416"/>
          </a:xfrm>
          <a:prstGeom prst="rect">
            <a:avLst/>
          </a:prstGeom>
          <a:noFill/>
          <a:ln/>
        </p:spPr>
        <p:txBody>
          <a:bodyPr wrap="none" lIns="0" tIns="0" rIns="0" bIns="0" rtlCol="0" anchor="t"/>
          <a:lstStyle/>
          <a:p>
            <a:pPr algn="ctr">
              <a:lnSpc>
                <a:spcPts val="1550"/>
              </a:lnSpc>
            </a:pPr>
            <a:r>
              <a:rPr lang="en-US" sz="1200" dirty="0">
                <a:solidFill>
                  <a:srgbClr val="359DDF"/>
                </a:solidFill>
                <a:ea typeface="Montserrat" pitchFamily="34" charset="-122"/>
                <a:cs typeface="Montserrat" pitchFamily="34" charset="-120"/>
              </a:rPr>
              <a:t>Collecting Metrics</a:t>
            </a:r>
            <a:endParaRPr lang="en-US" sz="1200" dirty="0">
              <a:solidFill>
                <a:srgbClr val="359DDF"/>
              </a:solidFill>
            </a:endParaRPr>
          </a:p>
        </p:txBody>
      </p:sp>
      <p:sp>
        <p:nvSpPr>
          <p:cNvPr id="7" name="Text 4"/>
          <p:cNvSpPr/>
          <p:nvPr/>
        </p:nvSpPr>
        <p:spPr>
          <a:xfrm>
            <a:off x="7028728" y="2915329"/>
            <a:ext cx="1663724" cy="386416"/>
          </a:xfrm>
          <a:prstGeom prst="rect">
            <a:avLst/>
          </a:prstGeom>
          <a:noFill/>
          <a:ln/>
        </p:spPr>
        <p:txBody>
          <a:bodyPr wrap="none" lIns="0" tIns="0" rIns="0" bIns="0" rtlCol="0" anchor="t"/>
          <a:lstStyle/>
          <a:p>
            <a:pPr algn="ctr">
              <a:lnSpc>
                <a:spcPts val="1550"/>
              </a:lnSpc>
            </a:pPr>
            <a:r>
              <a:rPr lang="en-US" sz="1200" dirty="0">
                <a:solidFill>
                  <a:srgbClr val="359DDF"/>
                </a:solidFill>
                <a:ea typeface="Montserrat" pitchFamily="34" charset="-122"/>
                <a:cs typeface="Montserrat" pitchFamily="34" charset="-120"/>
              </a:rPr>
              <a:t>Generate Dashboards</a:t>
            </a:r>
            <a:endParaRPr lang="en-US" sz="1200" dirty="0"/>
          </a:p>
        </p:txBody>
      </p:sp>
      <p:sp>
        <p:nvSpPr>
          <p:cNvPr id="11" name="Text 8"/>
          <p:cNvSpPr/>
          <p:nvPr/>
        </p:nvSpPr>
        <p:spPr>
          <a:xfrm>
            <a:off x="10414500" y="5794715"/>
            <a:ext cx="1718752" cy="386415"/>
          </a:xfrm>
          <a:prstGeom prst="rect">
            <a:avLst/>
          </a:prstGeom>
          <a:noFill/>
          <a:ln/>
        </p:spPr>
        <p:txBody>
          <a:bodyPr wrap="none" lIns="0" tIns="0" rIns="0" bIns="0" rtlCol="0" anchor="t"/>
          <a:lstStyle/>
          <a:p>
            <a:pPr algn="ctr">
              <a:lnSpc>
                <a:spcPts val="1550"/>
              </a:lnSpc>
            </a:pPr>
            <a:r>
              <a:rPr lang="en-US" sz="1200" dirty="0">
                <a:solidFill>
                  <a:srgbClr val="359DDF"/>
                </a:solidFill>
                <a:ea typeface="Montserrat" pitchFamily="34" charset="-122"/>
                <a:cs typeface="Montserrat" pitchFamily="34" charset="-120"/>
              </a:rPr>
              <a:t>CD Pipeline on Merging Main</a:t>
            </a:r>
            <a:endParaRPr lang="en-US" sz="1200" dirty="0"/>
          </a:p>
          <a:p>
            <a:pPr algn="ctr">
              <a:lnSpc>
                <a:spcPts val="1550"/>
              </a:lnSpc>
            </a:pPr>
            <a:endParaRPr lang="en-US" sz="1200" dirty="0"/>
          </a:p>
        </p:txBody>
      </p:sp>
      <p:sp>
        <p:nvSpPr>
          <p:cNvPr id="13" name="Text 10"/>
          <p:cNvSpPr/>
          <p:nvPr/>
        </p:nvSpPr>
        <p:spPr>
          <a:xfrm>
            <a:off x="10589393" y="6068270"/>
            <a:ext cx="1128372" cy="386416"/>
          </a:xfrm>
          <a:prstGeom prst="rect">
            <a:avLst/>
          </a:prstGeom>
          <a:noFill/>
          <a:ln/>
        </p:spPr>
        <p:txBody>
          <a:bodyPr wrap="none" lIns="0" tIns="0" rIns="0" bIns="0" rtlCol="0" anchor="t"/>
          <a:lstStyle/>
          <a:p>
            <a:pPr marL="0" indent="0" algn="ctr">
              <a:lnSpc>
                <a:spcPts val="1550"/>
              </a:lnSpc>
              <a:buNone/>
            </a:pPr>
            <a:r>
              <a:rPr lang="en-US" sz="1200" dirty="0">
                <a:solidFill>
                  <a:srgbClr val="359DDF"/>
                </a:solidFill>
                <a:ea typeface="Montserrat" pitchFamily="34" charset="-122"/>
                <a:cs typeface="Montserrat" pitchFamily="34" charset="-120"/>
              </a:rPr>
              <a:t>Deploy on Cloud</a:t>
            </a:r>
            <a:endParaRPr lang="en-US" sz="1200" dirty="0"/>
          </a:p>
        </p:txBody>
      </p:sp>
      <p:sp>
        <p:nvSpPr>
          <p:cNvPr id="14" name="Text 11"/>
          <p:cNvSpPr/>
          <p:nvPr/>
        </p:nvSpPr>
        <p:spPr>
          <a:xfrm>
            <a:off x="745342" y="4469146"/>
            <a:ext cx="909509" cy="386416"/>
          </a:xfrm>
          <a:prstGeom prst="rect">
            <a:avLst/>
          </a:prstGeom>
          <a:noFill/>
          <a:ln/>
        </p:spPr>
        <p:txBody>
          <a:bodyPr wrap="none" lIns="0" tIns="0" rIns="0" bIns="0" rtlCol="0" anchor="t"/>
          <a:lstStyle/>
          <a:p>
            <a:pPr marL="0" indent="0" algn="ctr">
              <a:lnSpc>
                <a:spcPts val="1550"/>
              </a:lnSpc>
              <a:buNone/>
            </a:pPr>
            <a:r>
              <a:rPr lang="en-US" sz="1200" dirty="0">
                <a:solidFill>
                  <a:srgbClr val="359DDF"/>
                </a:solidFill>
                <a:ea typeface="Montserrat" pitchFamily="34" charset="-122"/>
                <a:cs typeface="Montserrat" pitchFamily="34" charset="-120"/>
              </a:rPr>
              <a:t>SQLite</a:t>
            </a:r>
            <a:endParaRPr lang="en-US" sz="1200" dirty="0"/>
          </a:p>
        </p:txBody>
      </p:sp>
      <p:sp>
        <p:nvSpPr>
          <p:cNvPr id="15" name="Text 12"/>
          <p:cNvSpPr/>
          <p:nvPr/>
        </p:nvSpPr>
        <p:spPr>
          <a:xfrm>
            <a:off x="1533449" y="2245342"/>
            <a:ext cx="812400" cy="386416"/>
          </a:xfrm>
          <a:prstGeom prst="rect">
            <a:avLst/>
          </a:prstGeom>
          <a:noFill/>
          <a:ln/>
        </p:spPr>
        <p:txBody>
          <a:bodyPr wrap="none" lIns="0" tIns="0" rIns="0" bIns="0" rtlCol="0" anchor="t"/>
          <a:lstStyle/>
          <a:p>
            <a:pPr marL="0" indent="0" algn="ctr">
              <a:lnSpc>
                <a:spcPts val="1550"/>
              </a:lnSpc>
              <a:buNone/>
            </a:pPr>
            <a:r>
              <a:rPr lang="en-US" sz="1200" dirty="0">
                <a:solidFill>
                  <a:srgbClr val="359DDF"/>
                </a:solidFill>
                <a:ea typeface="Montserrat" pitchFamily="34" charset="-122"/>
                <a:cs typeface="Montserrat" pitchFamily="34" charset="-120"/>
              </a:rPr>
              <a:t>FrontEnd</a:t>
            </a:r>
            <a:endParaRPr lang="en-US" sz="1200" dirty="0"/>
          </a:p>
        </p:txBody>
      </p:sp>
      <p:sp>
        <p:nvSpPr>
          <p:cNvPr id="16" name="Text 13"/>
          <p:cNvSpPr/>
          <p:nvPr/>
        </p:nvSpPr>
        <p:spPr>
          <a:xfrm>
            <a:off x="3561703" y="2410679"/>
            <a:ext cx="1050045" cy="386416"/>
          </a:xfrm>
          <a:prstGeom prst="rect">
            <a:avLst/>
          </a:prstGeom>
          <a:noFill/>
          <a:ln/>
        </p:spPr>
        <p:txBody>
          <a:bodyPr wrap="none" lIns="0" tIns="0" rIns="0" bIns="0" rtlCol="0" anchor="t"/>
          <a:lstStyle/>
          <a:p>
            <a:pPr marL="0" indent="0" algn="ctr">
              <a:lnSpc>
                <a:spcPts val="1550"/>
              </a:lnSpc>
              <a:buNone/>
            </a:pPr>
            <a:r>
              <a:rPr lang="en-US" sz="1200" dirty="0">
                <a:solidFill>
                  <a:srgbClr val="359DDF"/>
                </a:solidFill>
                <a:ea typeface="Montserrat" pitchFamily="34" charset="-122"/>
                <a:cs typeface="Montserrat" pitchFamily="34" charset="-120"/>
              </a:rPr>
              <a:t>FastAPI</a:t>
            </a:r>
            <a:endParaRPr lang="en-US" sz="1200" dirty="0"/>
          </a:p>
        </p:txBody>
      </p:sp>
      <p:sp>
        <p:nvSpPr>
          <p:cNvPr id="17" name="Rectangle 16">
            <a:extLst>
              <a:ext uri="{FF2B5EF4-FFF2-40B4-BE49-F238E27FC236}">
                <a16:creationId xmlns:a16="http://schemas.microsoft.com/office/drawing/2014/main" id="{7CB16595-31F6-401B-A93C-54730FA5E264}"/>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a:p>
        </p:txBody>
      </p:sp>
      <p:pic>
        <p:nvPicPr>
          <p:cNvPr id="18" name="Image 1" descr="preencoded.png">
            <a:extLst>
              <a:ext uri="{FF2B5EF4-FFF2-40B4-BE49-F238E27FC236}">
                <a16:creationId xmlns:a16="http://schemas.microsoft.com/office/drawing/2014/main" id="{7C8FBB34-7725-7CEE-5F80-DC1A752634C2}"/>
              </a:ext>
            </a:extLst>
          </p:cNvPr>
          <p:cNvPicPr>
            <a:picLocks noChangeAspect="1"/>
          </p:cNvPicPr>
          <p:nvPr/>
        </p:nvPicPr>
        <p:blipFill>
          <a:blip r:embed="rId3"/>
          <a:stretch>
            <a:fillRect/>
          </a:stretch>
        </p:blipFill>
        <p:spPr>
          <a:xfrm>
            <a:off x="12753492" y="347088"/>
            <a:ext cx="1189553" cy="598051"/>
          </a:xfrm>
          <a:prstGeom prst="rect">
            <a:avLst/>
          </a:prstGeom>
        </p:spPr>
      </p:pic>
      <p:pic>
        <p:nvPicPr>
          <p:cNvPr id="19" name="Image 2" descr="preencoded.png">
            <a:extLst>
              <a:ext uri="{FF2B5EF4-FFF2-40B4-BE49-F238E27FC236}">
                <a16:creationId xmlns:a16="http://schemas.microsoft.com/office/drawing/2014/main" id="{12847D57-CAF2-4FBB-99A0-936C1998A978}"/>
              </a:ext>
            </a:extLst>
          </p:cNvPr>
          <p:cNvPicPr>
            <a:picLocks noChangeAspect="1"/>
          </p:cNvPicPr>
          <p:nvPr/>
        </p:nvPicPr>
        <p:blipFill>
          <a:blip r:embed="rId4"/>
          <a:stretch>
            <a:fillRect/>
          </a:stretch>
        </p:blipFill>
        <p:spPr>
          <a:xfrm>
            <a:off x="11639150" y="292334"/>
            <a:ext cx="875348" cy="804743"/>
          </a:xfrm>
          <a:prstGeom prst="rect">
            <a:avLst/>
          </a:prstGeom>
        </p:spPr>
      </p:pic>
      <p:pic>
        <p:nvPicPr>
          <p:cNvPr id="37" name="Picture 36">
            <a:extLst>
              <a:ext uri="{FF2B5EF4-FFF2-40B4-BE49-F238E27FC236}">
                <a16:creationId xmlns:a16="http://schemas.microsoft.com/office/drawing/2014/main" id="{8462C115-55E2-E3A5-0906-01D8DE988446}"/>
              </a:ext>
            </a:extLst>
          </p:cNvPr>
          <p:cNvPicPr>
            <a:picLocks noChangeAspect="1"/>
          </p:cNvPicPr>
          <p:nvPr/>
        </p:nvPicPr>
        <p:blipFill>
          <a:blip r:embed="rId5"/>
          <a:stretch>
            <a:fillRect/>
          </a:stretch>
        </p:blipFill>
        <p:spPr>
          <a:xfrm>
            <a:off x="1412275" y="1166213"/>
            <a:ext cx="1030493" cy="1030493"/>
          </a:xfrm>
          <a:prstGeom prst="rect">
            <a:avLst/>
          </a:prstGeom>
        </p:spPr>
      </p:pic>
      <p:pic>
        <p:nvPicPr>
          <p:cNvPr id="39" name="Picture 38">
            <a:extLst>
              <a:ext uri="{FF2B5EF4-FFF2-40B4-BE49-F238E27FC236}">
                <a16:creationId xmlns:a16="http://schemas.microsoft.com/office/drawing/2014/main" id="{556942EB-004D-AB53-445A-B39FA3C7447A}"/>
              </a:ext>
            </a:extLst>
          </p:cNvPr>
          <p:cNvPicPr>
            <a:picLocks noChangeAspect="1"/>
          </p:cNvPicPr>
          <p:nvPr/>
        </p:nvPicPr>
        <p:blipFill>
          <a:blip r:embed="rId6"/>
          <a:srcRect/>
          <a:stretch/>
        </p:blipFill>
        <p:spPr>
          <a:xfrm>
            <a:off x="1412275" y="4038872"/>
            <a:ext cx="1030493" cy="1030493"/>
          </a:xfrm>
          <a:prstGeom prst="rect">
            <a:avLst/>
          </a:prstGeom>
        </p:spPr>
      </p:pic>
      <p:sp>
        <p:nvSpPr>
          <p:cNvPr id="41" name="TextBox 40">
            <a:extLst>
              <a:ext uri="{FF2B5EF4-FFF2-40B4-BE49-F238E27FC236}">
                <a16:creationId xmlns:a16="http://schemas.microsoft.com/office/drawing/2014/main" id="{BBE87ED9-44D5-D666-2D37-52FD70B90F03}"/>
              </a:ext>
            </a:extLst>
          </p:cNvPr>
          <p:cNvSpPr txBox="1"/>
          <p:nvPr/>
        </p:nvSpPr>
        <p:spPr>
          <a:xfrm>
            <a:off x="1363336" y="5064794"/>
            <a:ext cx="1128372" cy="286873"/>
          </a:xfrm>
          <a:prstGeom prst="rect">
            <a:avLst/>
          </a:prstGeom>
          <a:noFill/>
        </p:spPr>
        <p:txBody>
          <a:bodyPr wrap="square">
            <a:spAutoFit/>
          </a:bodyPr>
          <a:lstStyle/>
          <a:p>
            <a:pPr marL="0" indent="0" algn="ctr">
              <a:lnSpc>
                <a:spcPts val="1550"/>
              </a:lnSpc>
              <a:buNone/>
            </a:pPr>
            <a:r>
              <a:rPr lang="en-US" sz="1200" dirty="0">
                <a:solidFill>
                  <a:srgbClr val="359DDF"/>
                </a:solidFill>
                <a:ea typeface="Montserrat" pitchFamily="34" charset="-122"/>
                <a:cs typeface="Montserrat" pitchFamily="34" charset="-120"/>
              </a:rPr>
              <a:t>Data Base</a:t>
            </a:r>
            <a:endParaRPr lang="en-US" sz="1200" dirty="0"/>
          </a:p>
        </p:txBody>
      </p:sp>
      <p:pic>
        <p:nvPicPr>
          <p:cNvPr id="47" name="Picture 46">
            <a:extLst>
              <a:ext uri="{FF2B5EF4-FFF2-40B4-BE49-F238E27FC236}">
                <a16:creationId xmlns:a16="http://schemas.microsoft.com/office/drawing/2014/main" id="{E493DB82-3898-13B8-F282-B5A14DE7A6EF}"/>
              </a:ext>
            </a:extLst>
          </p:cNvPr>
          <p:cNvPicPr>
            <a:picLocks noChangeAspect="1"/>
          </p:cNvPicPr>
          <p:nvPr/>
        </p:nvPicPr>
        <p:blipFill>
          <a:blip r:embed="rId7"/>
          <a:srcRect l="11388" t="12336" r="12137" b="10814"/>
          <a:stretch/>
        </p:blipFill>
        <p:spPr>
          <a:xfrm>
            <a:off x="3589650" y="2718624"/>
            <a:ext cx="994152" cy="999040"/>
          </a:xfrm>
          <a:prstGeom prst="rect">
            <a:avLst/>
          </a:prstGeom>
        </p:spPr>
      </p:pic>
      <p:sp>
        <p:nvSpPr>
          <p:cNvPr id="48" name="Text 13">
            <a:extLst>
              <a:ext uri="{FF2B5EF4-FFF2-40B4-BE49-F238E27FC236}">
                <a16:creationId xmlns:a16="http://schemas.microsoft.com/office/drawing/2014/main" id="{28189EEA-3F51-E09B-5EFD-4B8E6E80941D}"/>
              </a:ext>
            </a:extLst>
          </p:cNvPr>
          <p:cNvSpPr/>
          <p:nvPr/>
        </p:nvSpPr>
        <p:spPr>
          <a:xfrm>
            <a:off x="3533757" y="3729392"/>
            <a:ext cx="1050045" cy="296217"/>
          </a:xfrm>
          <a:prstGeom prst="rect">
            <a:avLst/>
          </a:prstGeom>
          <a:noFill/>
          <a:ln/>
        </p:spPr>
        <p:txBody>
          <a:bodyPr wrap="none" lIns="0" tIns="0" rIns="0" bIns="0" rtlCol="0" anchor="t"/>
          <a:lstStyle/>
          <a:p>
            <a:pPr marL="0" indent="0" algn="ctr">
              <a:lnSpc>
                <a:spcPts val="1550"/>
              </a:lnSpc>
              <a:buNone/>
            </a:pPr>
            <a:r>
              <a:rPr lang="en-US" sz="1200" dirty="0">
                <a:solidFill>
                  <a:srgbClr val="359DDF"/>
                </a:solidFill>
                <a:ea typeface="Montserrat" pitchFamily="34" charset="-122"/>
                <a:cs typeface="Montserrat" pitchFamily="34" charset="-120"/>
              </a:rPr>
              <a:t>Server</a:t>
            </a:r>
            <a:endParaRPr lang="en-US" sz="1200" dirty="0"/>
          </a:p>
        </p:txBody>
      </p:sp>
      <p:pic>
        <p:nvPicPr>
          <p:cNvPr id="50" name="Picture 49">
            <a:extLst>
              <a:ext uri="{FF2B5EF4-FFF2-40B4-BE49-F238E27FC236}">
                <a16:creationId xmlns:a16="http://schemas.microsoft.com/office/drawing/2014/main" id="{AE941152-4259-7836-6A20-E6C17C38C08B}"/>
              </a:ext>
            </a:extLst>
          </p:cNvPr>
          <p:cNvPicPr>
            <a:picLocks noChangeAspect="1"/>
          </p:cNvPicPr>
          <p:nvPr/>
        </p:nvPicPr>
        <p:blipFill>
          <a:blip r:embed="rId8"/>
          <a:stretch>
            <a:fillRect/>
          </a:stretch>
        </p:blipFill>
        <p:spPr>
          <a:xfrm>
            <a:off x="3584762" y="1388780"/>
            <a:ext cx="999040" cy="999040"/>
          </a:xfrm>
          <a:prstGeom prst="rect">
            <a:avLst/>
          </a:prstGeom>
        </p:spPr>
      </p:pic>
      <p:pic>
        <p:nvPicPr>
          <p:cNvPr id="52" name="Picture 51">
            <a:extLst>
              <a:ext uri="{FF2B5EF4-FFF2-40B4-BE49-F238E27FC236}">
                <a16:creationId xmlns:a16="http://schemas.microsoft.com/office/drawing/2014/main" id="{7D0A36C6-BE1E-157A-C98D-433001DBC1E4}"/>
              </a:ext>
            </a:extLst>
          </p:cNvPr>
          <p:cNvPicPr>
            <a:picLocks noChangeAspect="1"/>
          </p:cNvPicPr>
          <p:nvPr/>
        </p:nvPicPr>
        <p:blipFill>
          <a:blip r:embed="rId9"/>
          <a:srcRect l="19648" t="27778" r="19828" b="27510"/>
          <a:stretch/>
        </p:blipFill>
        <p:spPr>
          <a:xfrm>
            <a:off x="5986139" y="2718624"/>
            <a:ext cx="1029372" cy="1013936"/>
          </a:xfrm>
          <a:prstGeom prst="rect">
            <a:avLst/>
          </a:prstGeom>
        </p:spPr>
      </p:pic>
      <p:pic>
        <p:nvPicPr>
          <p:cNvPr id="56" name="Picture 55">
            <a:extLst>
              <a:ext uri="{FF2B5EF4-FFF2-40B4-BE49-F238E27FC236}">
                <a16:creationId xmlns:a16="http://schemas.microsoft.com/office/drawing/2014/main" id="{E3E08C0E-74EA-FE14-B20C-982958B61C58}"/>
              </a:ext>
            </a:extLst>
          </p:cNvPr>
          <p:cNvPicPr>
            <a:picLocks noChangeAspect="1"/>
          </p:cNvPicPr>
          <p:nvPr/>
        </p:nvPicPr>
        <p:blipFill>
          <a:blip r:embed="rId10"/>
          <a:stretch>
            <a:fillRect/>
          </a:stretch>
        </p:blipFill>
        <p:spPr>
          <a:xfrm>
            <a:off x="8705670" y="2718624"/>
            <a:ext cx="1019587" cy="1013936"/>
          </a:xfrm>
          <a:prstGeom prst="rect">
            <a:avLst/>
          </a:prstGeom>
        </p:spPr>
      </p:pic>
      <p:pic>
        <p:nvPicPr>
          <p:cNvPr id="58" name="Picture 57">
            <a:extLst>
              <a:ext uri="{FF2B5EF4-FFF2-40B4-BE49-F238E27FC236}">
                <a16:creationId xmlns:a16="http://schemas.microsoft.com/office/drawing/2014/main" id="{7B10FE10-645E-3FC7-E008-88394F313956}"/>
              </a:ext>
            </a:extLst>
          </p:cNvPr>
          <p:cNvPicPr>
            <a:picLocks noChangeAspect="1"/>
          </p:cNvPicPr>
          <p:nvPr/>
        </p:nvPicPr>
        <p:blipFill>
          <a:blip r:embed="rId11"/>
          <a:stretch>
            <a:fillRect/>
          </a:stretch>
        </p:blipFill>
        <p:spPr>
          <a:xfrm>
            <a:off x="5813161" y="5333428"/>
            <a:ext cx="1396957" cy="1396957"/>
          </a:xfrm>
          <a:prstGeom prst="rect">
            <a:avLst/>
          </a:prstGeom>
        </p:spPr>
      </p:pic>
      <p:pic>
        <p:nvPicPr>
          <p:cNvPr id="60" name="Picture 59">
            <a:extLst>
              <a:ext uri="{FF2B5EF4-FFF2-40B4-BE49-F238E27FC236}">
                <a16:creationId xmlns:a16="http://schemas.microsoft.com/office/drawing/2014/main" id="{E9D91A80-93C2-AE30-8B0E-CEF38DD87518}"/>
              </a:ext>
            </a:extLst>
          </p:cNvPr>
          <p:cNvPicPr>
            <a:picLocks noChangeAspect="1"/>
          </p:cNvPicPr>
          <p:nvPr/>
        </p:nvPicPr>
        <p:blipFill>
          <a:blip r:embed="rId12"/>
          <a:srcRect l="5265" t="5690" r="11346" b="13957"/>
          <a:stretch/>
        </p:blipFill>
        <p:spPr>
          <a:xfrm>
            <a:off x="9218890" y="5536864"/>
            <a:ext cx="1027493" cy="990086"/>
          </a:xfrm>
          <a:prstGeom prst="rect">
            <a:avLst/>
          </a:prstGeom>
        </p:spPr>
      </p:pic>
      <p:pic>
        <p:nvPicPr>
          <p:cNvPr id="62" name="Picture 61">
            <a:extLst>
              <a:ext uri="{FF2B5EF4-FFF2-40B4-BE49-F238E27FC236}">
                <a16:creationId xmlns:a16="http://schemas.microsoft.com/office/drawing/2014/main" id="{9AF02C02-5E37-80C9-D155-8EDD07CDF762}"/>
              </a:ext>
            </a:extLst>
          </p:cNvPr>
          <p:cNvPicPr>
            <a:picLocks noChangeAspect="1"/>
          </p:cNvPicPr>
          <p:nvPr/>
        </p:nvPicPr>
        <p:blipFill>
          <a:blip r:embed="rId13"/>
          <a:srcRect l="8342" t="15925" r="9198" b="12551"/>
          <a:stretch/>
        </p:blipFill>
        <p:spPr>
          <a:xfrm>
            <a:off x="12424223" y="5566153"/>
            <a:ext cx="1435030" cy="990086"/>
          </a:xfrm>
          <a:prstGeom prst="rect">
            <a:avLst/>
          </a:prstGeom>
        </p:spPr>
      </p:pic>
      <p:sp>
        <p:nvSpPr>
          <p:cNvPr id="63" name="Text 8">
            <a:extLst>
              <a:ext uri="{FF2B5EF4-FFF2-40B4-BE49-F238E27FC236}">
                <a16:creationId xmlns:a16="http://schemas.microsoft.com/office/drawing/2014/main" id="{C367233D-EAA3-98C4-0F2F-9FEEF3BDCCE3}"/>
              </a:ext>
            </a:extLst>
          </p:cNvPr>
          <p:cNvSpPr/>
          <p:nvPr/>
        </p:nvSpPr>
        <p:spPr>
          <a:xfrm>
            <a:off x="7300662" y="5761016"/>
            <a:ext cx="1718752" cy="386415"/>
          </a:xfrm>
          <a:prstGeom prst="rect">
            <a:avLst/>
          </a:prstGeom>
          <a:noFill/>
          <a:ln/>
        </p:spPr>
        <p:txBody>
          <a:bodyPr wrap="none" lIns="0" tIns="0" rIns="0" bIns="0" rtlCol="0" anchor="t"/>
          <a:lstStyle/>
          <a:p>
            <a:pPr algn="ctr">
              <a:lnSpc>
                <a:spcPts val="1550"/>
              </a:lnSpc>
            </a:pPr>
            <a:r>
              <a:rPr lang="en-US" sz="1200" dirty="0">
                <a:solidFill>
                  <a:srgbClr val="359DDF"/>
                </a:solidFill>
                <a:ea typeface="Montserrat" pitchFamily="34" charset="-122"/>
                <a:cs typeface="Montserrat" pitchFamily="34" charset="-120"/>
              </a:rPr>
              <a:t>CI Pipeline on Pushing Develop</a:t>
            </a:r>
            <a:endParaRPr lang="en-US" sz="1200" dirty="0"/>
          </a:p>
          <a:p>
            <a:pPr algn="ctr">
              <a:lnSpc>
                <a:spcPts val="1550"/>
              </a:lnSpc>
            </a:pPr>
            <a:endParaRPr lang="en-US" sz="1200" dirty="0"/>
          </a:p>
        </p:txBody>
      </p:sp>
      <p:sp>
        <p:nvSpPr>
          <p:cNvPr id="64" name="Text 8">
            <a:extLst>
              <a:ext uri="{FF2B5EF4-FFF2-40B4-BE49-F238E27FC236}">
                <a16:creationId xmlns:a16="http://schemas.microsoft.com/office/drawing/2014/main" id="{965DEAC4-F5D3-7F9F-6410-5BE34A6E10C5}"/>
              </a:ext>
            </a:extLst>
          </p:cNvPr>
          <p:cNvSpPr/>
          <p:nvPr/>
        </p:nvSpPr>
        <p:spPr>
          <a:xfrm>
            <a:off x="7210118" y="6062793"/>
            <a:ext cx="1718752" cy="386415"/>
          </a:xfrm>
          <a:prstGeom prst="rect">
            <a:avLst/>
          </a:prstGeom>
          <a:noFill/>
          <a:ln/>
        </p:spPr>
        <p:txBody>
          <a:bodyPr wrap="none" lIns="0" tIns="0" rIns="0" bIns="0" rtlCol="0" anchor="t"/>
          <a:lstStyle/>
          <a:p>
            <a:pPr algn="ctr">
              <a:lnSpc>
                <a:spcPts val="1550"/>
              </a:lnSpc>
            </a:pPr>
            <a:r>
              <a:rPr lang="en-US" sz="1200" dirty="0">
                <a:solidFill>
                  <a:srgbClr val="359DDF"/>
                </a:solidFill>
                <a:ea typeface="Montserrat" pitchFamily="34" charset="-122"/>
                <a:cs typeface="Montserrat" pitchFamily="34" charset="-120"/>
              </a:rPr>
              <a:t>Performs Sanity Testing</a:t>
            </a:r>
            <a:endParaRPr lang="en-US" sz="1200" dirty="0"/>
          </a:p>
          <a:p>
            <a:pPr algn="ctr">
              <a:lnSpc>
                <a:spcPts val="1550"/>
              </a:lnSpc>
            </a:pPr>
            <a:endParaRPr lang="en-US" sz="1200" dirty="0"/>
          </a:p>
        </p:txBody>
      </p:sp>
      <p:pic>
        <p:nvPicPr>
          <p:cNvPr id="68" name="Picture 67">
            <a:extLst>
              <a:ext uri="{FF2B5EF4-FFF2-40B4-BE49-F238E27FC236}">
                <a16:creationId xmlns:a16="http://schemas.microsoft.com/office/drawing/2014/main" id="{8E4A82CF-B0F5-FF04-1697-C919BE106349}"/>
              </a:ext>
            </a:extLst>
          </p:cNvPr>
          <p:cNvPicPr>
            <a:picLocks noChangeAspect="1"/>
          </p:cNvPicPr>
          <p:nvPr/>
        </p:nvPicPr>
        <p:blipFill>
          <a:blip r:embed="rId14"/>
          <a:srcRect t="31972" b="32672"/>
          <a:stretch/>
        </p:blipFill>
        <p:spPr>
          <a:xfrm>
            <a:off x="226098" y="1388780"/>
            <a:ext cx="1186177" cy="419386"/>
          </a:xfrm>
          <a:prstGeom prst="rect">
            <a:avLst/>
          </a:prstGeom>
        </p:spPr>
      </p:pic>
      <p:pic>
        <p:nvPicPr>
          <p:cNvPr id="70" name="Picture 69">
            <a:extLst>
              <a:ext uri="{FF2B5EF4-FFF2-40B4-BE49-F238E27FC236}">
                <a16:creationId xmlns:a16="http://schemas.microsoft.com/office/drawing/2014/main" id="{5B7970BA-FC4E-B307-C700-B9DB230D5276}"/>
              </a:ext>
            </a:extLst>
          </p:cNvPr>
          <p:cNvPicPr>
            <a:picLocks noChangeAspect="1"/>
          </p:cNvPicPr>
          <p:nvPr/>
        </p:nvPicPr>
        <p:blipFill>
          <a:blip r:embed="rId15"/>
          <a:stretch>
            <a:fillRect/>
          </a:stretch>
        </p:blipFill>
        <p:spPr>
          <a:xfrm>
            <a:off x="975315" y="3972814"/>
            <a:ext cx="544101" cy="544101"/>
          </a:xfrm>
          <a:prstGeom prst="rect">
            <a:avLst/>
          </a:prstGeom>
        </p:spPr>
      </p:pic>
      <p:cxnSp>
        <p:nvCxnSpPr>
          <p:cNvPr id="78" name="Straight Arrow Connector 77">
            <a:extLst>
              <a:ext uri="{FF2B5EF4-FFF2-40B4-BE49-F238E27FC236}">
                <a16:creationId xmlns:a16="http://schemas.microsoft.com/office/drawing/2014/main" id="{ABA8367A-9519-B2F1-EC2D-47571C43E250}"/>
              </a:ext>
            </a:extLst>
          </p:cNvPr>
          <p:cNvCxnSpPr>
            <a:stCxn id="15" idx="3"/>
            <a:endCxn id="47" idx="1"/>
          </p:cNvCxnSpPr>
          <p:nvPr/>
        </p:nvCxnSpPr>
        <p:spPr>
          <a:xfrm>
            <a:off x="2345849" y="2438550"/>
            <a:ext cx="1243801" cy="77959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830566B9-AC6F-1699-8AD6-8C8BC61E0DED}"/>
              </a:ext>
            </a:extLst>
          </p:cNvPr>
          <p:cNvCxnSpPr>
            <a:stCxn id="39" idx="3"/>
            <a:endCxn id="47" idx="1"/>
          </p:cNvCxnSpPr>
          <p:nvPr/>
        </p:nvCxnSpPr>
        <p:spPr>
          <a:xfrm flipV="1">
            <a:off x="2442768" y="3218144"/>
            <a:ext cx="1146882" cy="133597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3ADF51BC-33AB-2A84-76DE-DA7FFAD6CA50}"/>
              </a:ext>
            </a:extLst>
          </p:cNvPr>
          <p:cNvCxnSpPr>
            <a:stCxn id="47" idx="3"/>
            <a:endCxn id="52" idx="1"/>
          </p:cNvCxnSpPr>
          <p:nvPr/>
        </p:nvCxnSpPr>
        <p:spPr>
          <a:xfrm>
            <a:off x="4583802" y="3218144"/>
            <a:ext cx="1402337" cy="7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192BC0D2-3AAD-491A-53E0-93B2684E9B5B}"/>
              </a:ext>
            </a:extLst>
          </p:cNvPr>
          <p:cNvCxnSpPr>
            <a:stCxn id="52" idx="3"/>
            <a:endCxn id="56" idx="1"/>
          </p:cNvCxnSpPr>
          <p:nvPr/>
        </p:nvCxnSpPr>
        <p:spPr>
          <a:xfrm>
            <a:off x="7015511" y="3225592"/>
            <a:ext cx="16901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04ED70E7-9814-6668-E012-9C60F0FB9AF4}"/>
              </a:ext>
            </a:extLst>
          </p:cNvPr>
          <p:cNvCxnSpPr>
            <a:stCxn id="56" idx="2"/>
            <a:endCxn id="58" idx="0"/>
          </p:cNvCxnSpPr>
          <p:nvPr/>
        </p:nvCxnSpPr>
        <p:spPr>
          <a:xfrm flipH="1">
            <a:off x="6511640" y="3732560"/>
            <a:ext cx="2703824" cy="16008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70968C80-9199-5D22-68F9-08137BE95E2D}"/>
              </a:ext>
            </a:extLst>
          </p:cNvPr>
          <p:cNvCxnSpPr>
            <a:stCxn id="52" idx="2"/>
            <a:endCxn id="58" idx="0"/>
          </p:cNvCxnSpPr>
          <p:nvPr/>
        </p:nvCxnSpPr>
        <p:spPr>
          <a:xfrm>
            <a:off x="6500825" y="3732560"/>
            <a:ext cx="10815" cy="16008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83D6F478-FC18-1F52-3B06-A5EF1EA29A94}"/>
              </a:ext>
            </a:extLst>
          </p:cNvPr>
          <p:cNvCxnSpPr>
            <a:stCxn id="48" idx="0"/>
            <a:endCxn id="58" idx="0"/>
          </p:cNvCxnSpPr>
          <p:nvPr/>
        </p:nvCxnSpPr>
        <p:spPr>
          <a:xfrm>
            <a:off x="4058780" y="3729392"/>
            <a:ext cx="2452860" cy="16040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CEC51F0A-C4E4-1813-AAFC-3168DD762616}"/>
              </a:ext>
            </a:extLst>
          </p:cNvPr>
          <p:cNvCxnSpPr>
            <a:stCxn id="58" idx="3"/>
            <a:endCxn id="60" idx="1"/>
          </p:cNvCxnSpPr>
          <p:nvPr/>
        </p:nvCxnSpPr>
        <p:spPr>
          <a:xfrm>
            <a:off x="7210118" y="6031907"/>
            <a:ext cx="20087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097C0AC3-3D2E-8C23-FE97-188BEAD6A045}"/>
              </a:ext>
            </a:extLst>
          </p:cNvPr>
          <p:cNvCxnSpPr>
            <a:stCxn id="60" idx="3"/>
            <a:endCxn id="62" idx="1"/>
          </p:cNvCxnSpPr>
          <p:nvPr/>
        </p:nvCxnSpPr>
        <p:spPr>
          <a:xfrm>
            <a:off x="10246383" y="6031907"/>
            <a:ext cx="2177840" cy="292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Text 4">
            <a:extLst>
              <a:ext uri="{FF2B5EF4-FFF2-40B4-BE49-F238E27FC236}">
                <a16:creationId xmlns:a16="http://schemas.microsoft.com/office/drawing/2014/main" id="{FFACD1DC-1461-AD01-C088-BAF5C4AA82BE}"/>
              </a:ext>
            </a:extLst>
          </p:cNvPr>
          <p:cNvSpPr/>
          <p:nvPr/>
        </p:nvSpPr>
        <p:spPr>
          <a:xfrm>
            <a:off x="7937629" y="4418135"/>
            <a:ext cx="1663724" cy="386416"/>
          </a:xfrm>
          <a:prstGeom prst="rect">
            <a:avLst/>
          </a:prstGeom>
          <a:noFill/>
          <a:ln/>
        </p:spPr>
        <p:txBody>
          <a:bodyPr wrap="none" lIns="0" tIns="0" rIns="0" bIns="0" rtlCol="0" anchor="t"/>
          <a:lstStyle/>
          <a:p>
            <a:pPr algn="ctr">
              <a:lnSpc>
                <a:spcPts val="1550"/>
              </a:lnSpc>
            </a:pPr>
            <a:r>
              <a:rPr lang="en-US" sz="1200" dirty="0">
                <a:solidFill>
                  <a:srgbClr val="359DDF"/>
                </a:solidFill>
                <a:ea typeface="Montserrat" pitchFamily="34" charset="-122"/>
                <a:cs typeface="Montserrat" pitchFamily="34" charset="-120"/>
              </a:rPr>
              <a:t>Container 3</a:t>
            </a:r>
            <a:endParaRPr lang="en-US" sz="1200" dirty="0"/>
          </a:p>
        </p:txBody>
      </p:sp>
      <p:sp>
        <p:nvSpPr>
          <p:cNvPr id="100" name="Text 4">
            <a:extLst>
              <a:ext uri="{FF2B5EF4-FFF2-40B4-BE49-F238E27FC236}">
                <a16:creationId xmlns:a16="http://schemas.microsoft.com/office/drawing/2014/main" id="{2388D43F-6F41-C9EB-746C-39EEC3BD5C03}"/>
              </a:ext>
            </a:extLst>
          </p:cNvPr>
          <p:cNvSpPr/>
          <p:nvPr/>
        </p:nvSpPr>
        <p:spPr>
          <a:xfrm>
            <a:off x="6054899" y="4184744"/>
            <a:ext cx="1663724" cy="386416"/>
          </a:xfrm>
          <a:prstGeom prst="rect">
            <a:avLst/>
          </a:prstGeom>
          <a:noFill/>
          <a:ln/>
        </p:spPr>
        <p:txBody>
          <a:bodyPr wrap="none" lIns="0" tIns="0" rIns="0" bIns="0" rtlCol="0" anchor="t"/>
          <a:lstStyle/>
          <a:p>
            <a:pPr algn="ctr">
              <a:lnSpc>
                <a:spcPts val="1550"/>
              </a:lnSpc>
            </a:pPr>
            <a:r>
              <a:rPr lang="en-US" sz="1200" dirty="0">
                <a:solidFill>
                  <a:srgbClr val="359DDF"/>
                </a:solidFill>
                <a:ea typeface="Montserrat" pitchFamily="34" charset="-122"/>
                <a:cs typeface="Montserrat" pitchFamily="34" charset="-120"/>
              </a:rPr>
              <a:t>Container 2</a:t>
            </a:r>
            <a:endParaRPr lang="en-US" sz="1200" dirty="0"/>
          </a:p>
        </p:txBody>
      </p:sp>
      <p:sp>
        <p:nvSpPr>
          <p:cNvPr id="101" name="Text 4">
            <a:extLst>
              <a:ext uri="{FF2B5EF4-FFF2-40B4-BE49-F238E27FC236}">
                <a16:creationId xmlns:a16="http://schemas.microsoft.com/office/drawing/2014/main" id="{26654D4B-7AC9-D8AC-F515-7E71CCF258D3}"/>
              </a:ext>
            </a:extLst>
          </p:cNvPr>
          <p:cNvSpPr/>
          <p:nvPr/>
        </p:nvSpPr>
        <p:spPr>
          <a:xfrm>
            <a:off x="3927121" y="4536857"/>
            <a:ext cx="1663724" cy="386416"/>
          </a:xfrm>
          <a:prstGeom prst="rect">
            <a:avLst/>
          </a:prstGeom>
          <a:noFill/>
          <a:ln/>
        </p:spPr>
        <p:txBody>
          <a:bodyPr wrap="none" lIns="0" tIns="0" rIns="0" bIns="0" rtlCol="0" anchor="t"/>
          <a:lstStyle/>
          <a:p>
            <a:pPr algn="ctr">
              <a:lnSpc>
                <a:spcPts val="1550"/>
              </a:lnSpc>
            </a:pPr>
            <a:r>
              <a:rPr lang="en-US" sz="1200" dirty="0">
                <a:solidFill>
                  <a:srgbClr val="359DDF"/>
                </a:solidFill>
                <a:ea typeface="Montserrat" pitchFamily="34" charset="-122"/>
                <a:cs typeface="Montserrat" pitchFamily="34" charset="-120"/>
              </a:rPr>
              <a:t>Container 1</a:t>
            </a:r>
            <a:endParaRPr lang="en-US" sz="1200" dirty="0"/>
          </a:p>
        </p:txBody>
      </p:sp>
      <p:sp>
        <p:nvSpPr>
          <p:cNvPr id="102" name="Text 13">
            <a:extLst>
              <a:ext uri="{FF2B5EF4-FFF2-40B4-BE49-F238E27FC236}">
                <a16:creationId xmlns:a16="http://schemas.microsoft.com/office/drawing/2014/main" id="{CC58B58B-D8B0-0763-CD3C-4EE5AA6FF790}"/>
              </a:ext>
            </a:extLst>
          </p:cNvPr>
          <p:cNvSpPr/>
          <p:nvPr/>
        </p:nvSpPr>
        <p:spPr>
          <a:xfrm>
            <a:off x="5940482" y="2482765"/>
            <a:ext cx="1050045" cy="386416"/>
          </a:xfrm>
          <a:prstGeom prst="rect">
            <a:avLst/>
          </a:prstGeom>
          <a:noFill/>
          <a:ln/>
        </p:spPr>
        <p:txBody>
          <a:bodyPr wrap="none" lIns="0" tIns="0" rIns="0" bIns="0" rtlCol="0" anchor="t"/>
          <a:lstStyle/>
          <a:p>
            <a:pPr marL="0" indent="0" algn="ctr">
              <a:lnSpc>
                <a:spcPts val="1550"/>
              </a:lnSpc>
              <a:buNone/>
            </a:pPr>
            <a:r>
              <a:rPr lang="en-US" sz="1200" dirty="0">
                <a:solidFill>
                  <a:srgbClr val="359DDF"/>
                </a:solidFill>
                <a:ea typeface="Montserrat" pitchFamily="34" charset="-122"/>
                <a:cs typeface="Montserrat" pitchFamily="34" charset="-120"/>
              </a:rPr>
              <a:t>Prometheus</a:t>
            </a:r>
            <a:endParaRPr lang="en-US" sz="1200" dirty="0"/>
          </a:p>
        </p:txBody>
      </p:sp>
      <p:sp>
        <p:nvSpPr>
          <p:cNvPr id="106" name="Text 13">
            <a:extLst>
              <a:ext uri="{FF2B5EF4-FFF2-40B4-BE49-F238E27FC236}">
                <a16:creationId xmlns:a16="http://schemas.microsoft.com/office/drawing/2014/main" id="{B6C0A9B6-BD2D-5939-3A57-114D43B58F5E}"/>
              </a:ext>
            </a:extLst>
          </p:cNvPr>
          <p:cNvSpPr/>
          <p:nvPr/>
        </p:nvSpPr>
        <p:spPr>
          <a:xfrm>
            <a:off x="8705670" y="2496389"/>
            <a:ext cx="1050045" cy="386416"/>
          </a:xfrm>
          <a:prstGeom prst="rect">
            <a:avLst/>
          </a:prstGeom>
          <a:noFill/>
          <a:ln/>
        </p:spPr>
        <p:txBody>
          <a:bodyPr wrap="none" lIns="0" tIns="0" rIns="0" bIns="0" rtlCol="0" anchor="t"/>
          <a:lstStyle/>
          <a:p>
            <a:pPr marL="0" indent="0" algn="ctr">
              <a:lnSpc>
                <a:spcPts val="1550"/>
              </a:lnSpc>
              <a:buNone/>
            </a:pPr>
            <a:r>
              <a:rPr lang="en-US" sz="1200" dirty="0">
                <a:solidFill>
                  <a:srgbClr val="359DDF"/>
                </a:solidFill>
                <a:ea typeface="Montserrat" pitchFamily="34" charset="-122"/>
                <a:cs typeface="Montserrat" pitchFamily="34" charset="-120"/>
              </a:rPr>
              <a:t>Grafana</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04123" y="615910"/>
            <a:ext cx="3634026" cy="454223"/>
          </a:xfrm>
          <a:prstGeom prst="rect">
            <a:avLst/>
          </a:prstGeom>
          <a:noFill/>
          <a:ln/>
        </p:spPr>
        <p:txBody>
          <a:bodyPr wrap="none" lIns="0" tIns="0" rIns="0" bIns="0" rtlCol="0" anchor="t"/>
          <a:lstStyle/>
          <a:p>
            <a:pPr marL="0" indent="0" algn="l">
              <a:lnSpc>
                <a:spcPts val="3550"/>
              </a:lnSpc>
              <a:buNone/>
            </a:pPr>
            <a:r>
              <a:rPr lang="en-US" sz="2800" b="1" dirty="0">
                <a:solidFill>
                  <a:srgbClr val="C8A67F"/>
                </a:solidFill>
                <a:ea typeface="Barlow Bold" pitchFamily="34" charset="-122"/>
                <a:cs typeface="Barlow Bold" pitchFamily="34" charset="-120"/>
              </a:rPr>
              <a:t>Core Project Features</a:t>
            </a:r>
            <a:endParaRPr lang="en-US" sz="2800" dirty="0"/>
          </a:p>
        </p:txBody>
      </p:sp>
      <p:sp>
        <p:nvSpPr>
          <p:cNvPr id="3" name="Text 1"/>
          <p:cNvSpPr/>
          <p:nvPr/>
        </p:nvSpPr>
        <p:spPr>
          <a:xfrm>
            <a:off x="604123" y="1415296"/>
            <a:ext cx="13422154" cy="276225"/>
          </a:xfrm>
          <a:prstGeom prst="rect">
            <a:avLst/>
          </a:prstGeom>
          <a:noFill/>
          <a:ln/>
        </p:spPr>
        <p:txBody>
          <a:bodyPr wrap="none" lIns="0" tIns="0" rIns="0" bIns="0" rtlCol="0" anchor="t"/>
          <a:lstStyle/>
          <a:p>
            <a:pPr marL="0" indent="0" algn="l">
              <a:lnSpc>
                <a:spcPts val="2150"/>
              </a:lnSpc>
              <a:buNone/>
            </a:pPr>
            <a:r>
              <a:rPr lang="en-US" dirty="0">
                <a:solidFill>
                  <a:srgbClr val="384653"/>
                </a:solidFill>
                <a:ea typeface="Montserrat" pitchFamily="34" charset="-122"/>
                <a:cs typeface="Montserrat" pitchFamily="34" charset="-120"/>
              </a:rPr>
              <a:t>Our URL Shortener Webservice is built with a strong foundation, focusing on performance, reliability, and observability.</a:t>
            </a:r>
            <a:endParaRPr lang="en-US" dirty="0"/>
          </a:p>
        </p:txBody>
      </p:sp>
      <p:pic>
        <p:nvPicPr>
          <p:cNvPr id="4"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4123" y="1885712"/>
            <a:ext cx="431483" cy="431483"/>
          </a:xfrm>
          <a:prstGeom prst="rect">
            <a:avLst/>
          </a:prstGeom>
        </p:spPr>
      </p:pic>
      <p:sp>
        <p:nvSpPr>
          <p:cNvPr id="5" name="Text 2"/>
          <p:cNvSpPr/>
          <p:nvPr/>
        </p:nvSpPr>
        <p:spPr>
          <a:xfrm>
            <a:off x="604123" y="2532936"/>
            <a:ext cx="2271236" cy="283964"/>
          </a:xfrm>
          <a:prstGeom prst="rect">
            <a:avLst/>
          </a:prstGeom>
          <a:noFill/>
          <a:ln/>
        </p:spPr>
        <p:txBody>
          <a:bodyPr wrap="none" lIns="0" tIns="0" rIns="0" bIns="0" rtlCol="0" anchor="t"/>
          <a:lstStyle/>
          <a:p>
            <a:pPr marL="0" indent="0" algn="l">
              <a:lnSpc>
                <a:spcPts val="2200"/>
              </a:lnSpc>
              <a:buNone/>
            </a:pPr>
            <a:r>
              <a:rPr lang="en-US" sz="2000" b="1" dirty="0">
                <a:solidFill>
                  <a:srgbClr val="384653"/>
                </a:solidFill>
                <a:ea typeface="Barlow Bold" pitchFamily="34" charset="-122"/>
                <a:cs typeface="Barlow Bold" pitchFamily="34" charset="-120"/>
              </a:rPr>
              <a:t>REST API</a:t>
            </a:r>
            <a:endParaRPr lang="en-US" sz="2000" dirty="0"/>
          </a:p>
        </p:txBody>
      </p:sp>
      <p:sp>
        <p:nvSpPr>
          <p:cNvPr id="6" name="Text 3"/>
          <p:cNvSpPr/>
          <p:nvPr/>
        </p:nvSpPr>
        <p:spPr>
          <a:xfrm>
            <a:off x="604123" y="2920365"/>
            <a:ext cx="4330184" cy="552450"/>
          </a:xfrm>
          <a:prstGeom prst="rect">
            <a:avLst/>
          </a:prstGeom>
          <a:noFill/>
          <a:ln/>
        </p:spPr>
        <p:txBody>
          <a:bodyPr wrap="square" lIns="0" tIns="0" rIns="0" bIns="0" rtlCol="0" anchor="t"/>
          <a:lstStyle/>
          <a:p>
            <a:pPr marL="0" indent="0" algn="l">
              <a:lnSpc>
                <a:spcPts val="2150"/>
              </a:lnSpc>
              <a:buNone/>
            </a:pPr>
            <a:r>
              <a:rPr lang="en-US" dirty="0">
                <a:solidFill>
                  <a:srgbClr val="384653"/>
                </a:solidFill>
                <a:ea typeface="Montserrat" pitchFamily="34" charset="-122"/>
                <a:cs typeface="Montserrat" pitchFamily="34" charset="-120"/>
              </a:rPr>
              <a:t>Seamlessly shorten and redirect URLs with a robust and well-documented RESTful interface.</a:t>
            </a:r>
            <a:endParaRPr lang="en-US" dirty="0"/>
          </a:p>
        </p:txBody>
      </p:sp>
      <p:pic>
        <p:nvPicPr>
          <p:cNvPr id="7"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150048" y="1885712"/>
            <a:ext cx="431483" cy="431483"/>
          </a:xfrm>
          <a:prstGeom prst="rect">
            <a:avLst/>
          </a:prstGeom>
        </p:spPr>
      </p:pic>
      <p:sp>
        <p:nvSpPr>
          <p:cNvPr id="8" name="Text 4"/>
          <p:cNvSpPr/>
          <p:nvPr/>
        </p:nvSpPr>
        <p:spPr>
          <a:xfrm>
            <a:off x="5150048" y="2532936"/>
            <a:ext cx="2271236" cy="283964"/>
          </a:xfrm>
          <a:prstGeom prst="rect">
            <a:avLst/>
          </a:prstGeom>
          <a:noFill/>
          <a:ln/>
        </p:spPr>
        <p:txBody>
          <a:bodyPr wrap="none" lIns="0" tIns="0" rIns="0" bIns="0" rtlCol="0" anchor="t"/>
          <a:lstStyle/>
          <a:p>
            <a:pPr marL="0" indent="0" algn="l">
              <a:lnSpc>
                <a:spcPts val="2200"/>
              </a:lnSpc>
              <a:buNone/>
            </a:pPr>
            <a:r>
              <a:rPr lang="en-US" sz="2000" b="1" dirty="0">
                <a:solidFill>
                  <a:srgbClr val="384653"/>
                </a:solidFill>
                <a:ea typeface="Barlow Bold" pitchFamily="34" charset="-122"/>
                <a:cs typeface="Barlow Bold" pitchFamily="34" charset="-120"/>
              </a:rPr>
              <a:t>SQLite Persistence</a:t>
            </a:r>
            <a:endParaRPr lang="en-US" sz="2000" dirty="0"/>
          </a:p>
        </p:txBody>
      </p:sp>
      <p:sp>
        <p:nvSpPr>
          <p:cNvPr id="9" name="Text 5"/>
          <p:cNvSpPr/>
          <p:nvPr/>
        </p:nvSpPr>
        <p:spPr>
          <a:xfrm>
            <a:off x="5150048" y="2920365"/>
            <a:ext cx="4330184" cy="552450"/>
          </a:xfrm>
          <a:prstGeom prst="rect">
            <a:avLst/>
          </a:prstGeom>
          <a:noFill/>
          <a:ln/>
        </p:spPr>
        <p:txBody>
          <a:bodyPr wrap="square" lIns="0" tIns="0" rIns="0" bIns="0" rtlCol="0" anchor="t"/>
          <a:lstStyle/>
          <a:p>
            <a:pPr marL="0" indent="0" algn="l">
              <a:lnSpc>
                <a:spcPts val="2150"/>
              </a:lnSpc>
              <a:buNone/>
            </a:pPr>
            <a:r>
              <a:rPr lang="en-US" dirty="0">
                <a:solidFill>
                  <a:srgbClr val="384653"/>
                </a:solidFill>
                <a:ea typeface="Montserrat" pitchFamily="34" charset="-122"/>
                <a:cs typeface="Montserrat" pitchFamily="34" charset="-120"/>
              </a:rPr>
              <a:t>Ensures reliable and lightweight data storage, maintaining all shortened URL records.</a:t>
            </a:r>
            <a:endParaRPr lang="en-US" dirty="0"/>
          </a:p>
        </p:txBody>
      </p:sp>
      <p:pic>
        <p:nvPicPr>
          <p:cNvPr id="10"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95974" y="1885712"/>
            <a:ext cx="431483" cy="431483"/>
          </a:xfrm>
          <a:prstGeom prst="rect">
            <a:avLst/>
          </a:prstGeom>
        </p:spPr>
      </p:pic>
      <p:sp>
        <p:nvSpPr>
          <p:cNvPr id="11" name="Text 6"/>
          <p:cNvSpPr/>
          <p:nvPr/>
        </p:nvSpPr>
        <p:spPr>
          <a:xfrm>
            <a:off x="9695974" y="2532936"/>
            <a:ext cx="2653784" cy="283964"/>
          </a:xfrm>
          <a:prstGeom prst="rect">
            <a:avLst/>
          </a:prstGeom>
          <a:noFill/>
          <a:ln/>
        </p:spPr>
        <p:txBody>
          <a:bodyPr wrap="none" lIns="0" tIns="0" rIns="0" bIns="0" rtlCol="0" anchor="t"/>
          <a:lstStyle/>
          <a:p>
            <a:pPr marL="0" indent="0" algn="l">
              <a:lnSpc>
                <a:spcPts val="2200"/>
              </a:lnSpc>
              <a:buNone/>
            </a:pPr>
            <a:r>
              <a:rPr lang="en-US" sz="2000" b="1" dirty="0">
                <a:solidFill>
                  <a:srgbClr val="384653"/>
                </a:solidFill>
                <a:ea typeface="Barlow Bold" pitchFamily="34" charset="-122"/>
                <a:cs typeface="Barlow Bold" pitchFamily="34" charset="-120"/>
              </a:rPr>
              <a:t>Containerized Deployment</a:t>
            </a:r>
            <a:endParaRPr lang="en-US" sz="2000" dirty="0"/>
          </a:p>
        </p:txBody>
      </p:sp>
      <p:sp>
        <p:nvSpPr>
          <p:cNvPr id="12" name="Text 7"/>
          <p:cNvSpPr/>
          <p:nvPr/>
        </p:nvSpPr>
        <p:spPr>
          <a:xfrm>
            <a:off x="9695974" y="2920365"/>
            <a:ext cx="4330303" cy="828675"/>
          </a:xfrm>
          <a:prstGeom prst="rect">
            <a:avLst/>
          </a:prstGeom>
          <a:noFill/>
          <a:ln/>
        </p:spPr>
        <p:txBody>
          <a:bodyPr wrap="square" lIns="0" tIns="0" rIns="0" bIns="0" rtlCol="0" anchor="t"/>
          <a:lstStyle/>
          <a:p>
            <a:pPr marL="0" indent="0" algn="l">
              <a:lnSpc>
                <a:spcPts val="2150"/>
              </a:lnSpc>
              <a:buNone/>
            </a:pPr>
            <a:r>
              <a:rPr lang="en-US" dirty="0">
                <a:solidFill>
                  <a:srgbClr val="384653"/>
                </a:solidFill>
                <a:ea typeface="Montserrat" pitchFamily="34" charset="-122"/>
                <a:cs typeface="Montserrat" pitchFamily="34" charset="-120"/>
              </a:rPr>
              <a:t>Utilizes Docker and Docker Compose for consistent, portable, and scalable application environments.</a:t>
            </a:r>
            <a:endParaRPr lang="en-US" dirty="0"/>
          </a:p>
        </p:txBody>
      </p:sp>
      <p:pic>
        <p:nvPicPr>
          <p:cNvPr id="13"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604123" y="4094202"/>
            <a:ext cx="431483" cy="431483"/>
          </a:xfrm>
          <a:prstGeom prst="rect">
            <a:avLst/>
          </a:prstGeom>
        </p:spPr>
      </p:pic>
      <p:sp>
        <p:nvSpPr>
          <p:cNvPr id="14" name="Text 8"/>
          <p:cNvSpPr/>
          <p:nvPr/>
        </p:nvSpPr>
        <p:spPr>
          <a:xfrm>
            <a:off x="604123" y="4741426"/>
            <a:ext cx="2271236" cy="283964"/>
          </a:xfrm>
          <a:prstGeom prst="rect">
            <a:avLst/>
          </a:prstGeom>
          <a:noFill/>
          <a:ln/>
        </p:spPr>
        <p:txBody>
          <a:bodyPr wrap="none" lIns="0" tIns="0" rIns="0" bIns="0" rtlCol="0" anchor="t"/>
          <a:lstStyle/>
          <a:p>
            <a:pPr marL="0" indent="0" algn="l">
              <a:lnSpc>
                <a:spcPts val="2200"/>
              </a:lnSpc>
              <a:buNone/>
            </a:pPr>
            <a:r>
              <a:rPr lang="en-US" sz="2000" b="1" dirty="0">
                <a:solidFill>
                  <a:srgbClr val="384653"/>
                </a:solidFill>
                <a:ea typeface="Barlow Bold" pitchFamily="34" charset="-122"/>
                <a:cs typeface="Barlow Bold" pitchFamily="34" charset="-120"/>
              </a:rPr>
              <a:t>Prometheus Metrics</a:t>
            </a:r>
            <a:endParaRPr lang="en-US" sz="2000" dirty="0"/>
          </a:p>
        </p:txBody>
      </p:sp>
      <p:sp>
        <p:nvSpPr>
          <p:cNvPr id="15" name="Text 9"/>
          <p:cNvSpPr/>
          <p:nvPr/>
        </p:nvSpPr>
        <p:spPr>
          <a:xfrm>
            <a:off x="604123" y="5128855"/>
            <a:ext cx="4330184" cy="552450"/>
          </a:xfrm>
          <a:prstGeom prst="rect">
            <a:avLst/>
          </a:prstGeom>
          <a:noFill/>
          <a:ln/>
        </p:spPr>
        <p:txBody>
          <a:bodyPr wrap="square" lIns="0" tIns="0" rIns="0" bIns="0" rtlCol="0" anchor="t"/>
          <a:lstStyle/>
          <a:p>
            <a:pPr marL="0" indent="0" algn="l">
              <a:lnSpc>
                <a:spcPts val="2150"/>
              </a:lnSpc>
              <a:buNone/>
            </a:pPr>
            <a:r>
              <a:rPr lang="en-US" dirty="0">
                <a:solidFill>
                  <a:srgbClr val="384653"/>
                </a:solidFill>
                <a:ea typeface="Montserrat" pitchFamily="34" charset="-122"/>
                <a:cs typeface="Montserrat" pitchFamily="34" charset="-120"/>
              </a:rPr>
              <a:t>Exposes comprehensive application metrics on the </a:t>
            </a:r>
            <a:r>
              <a:rPr lang="en-US" dirty="0">
                <a:solidFill>
                  <a:srgbClr val="384653"/>
                </a:solidFill>
                <a:highlight>
                  <a:srgbClr val="F2F2F2"/>
                </a:highlight>
                <a:ea typeface="Consolas" pitchFamily="34" charset="-122"/>
                <a:cs typeface="Consolas" pitchFamily="34" charset="-120"/>
              </a:rPr>
              <a:t>/metrics</a:t>
            </a:r>
            <a:r>
              <a:rPr lang="en-US" dirty="0">
                <a:solidFill>
                  <a:srgbClr val="384653"/>
                </a:solidFill>
                <a:ea typeface="Montserrat" pitchFamily="34" charset="-122"/>
                <a:cs typeface="Montserrat" pitchFamily="34" charset="-120"/>
              </a:rPr>
              <a:t> endpoint for detailed monitoring.</a:t>
            </a:r>
            <a:endParaRPr lang="en-US" dirty="0"/>
          </a:p>
        </p:txBody>
      </p:sp>
      <p:pic>
        <p:nvPicPr>
          <p:cNvPr id="16" name="Image 4" descr="preencoded.png"/>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150048" y="4094202"/>
            <a:ext cx="431483" cy="431483"/>
          </a:xfrm>
          <a:prstGeom prst="rect">
            <a:avLst/>
          </a:prstGeom>
        </p:spPr>
      </p:pic>
      <p:sp>
        <p:nvSpPr>
          <p:cNvPr id="17" name="Text 10"/>
          <p:cNvSpPr/>
          <p:nvPr/>
        </p:nvSpPr>
        <p:spPr>
          <a:xfrm>
            <a:off x="5150048" y="4741426"/>
            <a:ext cx="2271236" cy="283964"/>
          </a:xfrm>
          <a:prstGeom prst="rect">
            <a:avLst/>
          </a:prstGeom>
          <a:noFill/>
          <a:ln/>
        </p:spPr>
        <p:txBody>
          <a:bodyPr wrap="none" lIns="0" tIns="0" rIns="0" bIns="0" rtlCol="0" anchor="t"/>
          <a:lstStyle/>
          <a:p>
            <a:pPr marL="0" indent="0" algn="l">
              <a:lnSpc>
                <a:spcPts val="2200"/>
              </a:lnSpc>
              <a:buNone/>
            </a:pPr>
            <a:r>
              <a:rPr lang="en-US" sz="2000" b="1" dirty="0">
                <a:solidFill>
                  <a:srgbClr val="384653"/>
                </a:solidFill>
                <a:ea typeface="Barlow Bold" pitchFamily="34" charset="-122"/>
                <a:cs typeface="Barlow Bold" pitchFamily="34" charset="-120"/>
              </a:rPr>
              <a:t>Grafana Dashboards</a:t>
            </a:r>
            <a:endParaRPr lang="en-US" sz="2000" dirty="0"/>
          </a:p>
        </p:txBody>
      </p:sp>
      <p:sp>
        <p:nvSpPr>
          <p:cNvPr id="18" name="Text 11"/>
          <p:cNvSpPr/>
          <p:nvPr/>
        </p:nvSpPr>
        <p:spPr>
          <a:xfrm>
            <a:off x="5150048" y="5128855"/>
            <a:ext cx="4330184" cy="552450"/>
          </a:xfrm>
          <a:prstGeom prst="rect">
            <a:avLst/>
          </a:prstGeom>
          <a:noFill/>
          <a:ln/>
        </p:spPr>
        <p:txBody>
          <a:bodyPr wrap="square" lIns="0" tIns="0" rIns="0" bIns="0" rtlCol="0" anchor="t"/>
          <a:lstStyle/>
          <a:p>
            <a:pPr marL="0" indent="0" algn="l">
              <a:lnSpc>
                <a:spcPts val="2150"/>
              </a:lnSpc>
              <a:buNone/>
            </a:pPr>
            <a:r>
              <a:rPr lang="en-US" dirty="0">
                <a:solidFill>
                  <a:srgbClr val="384653"/>
                </a:solidFill>
                <a:ea typeface="Montserrat" pitchFamily="34" charset="-122"/>
                <a:cs typeface="Montserrat" pitchFamily="34" charset="-120"/>
              </a:rPr>
              <a:t>Visualizes key performance indicators like URL creation rate, redirects, latency, and 404 errors.</a:t>
            </a:r>
            <a:endParaRPr lang="en-US" dirty="0"/>
          </a:p>
        </p:txBody>
      </p:sp>
      <p:pic>
        <p:nvPicPr>
          <p:cNvPr id="19" name="Image 5" descr="preencoded.png"/>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9695974" y="4094202"/>
            <a:ext cx="431483" cy="431483"/>
          </a:xfrm>
          <a:prstGeom prst="rect">
            <a:avLst/>
          </a:prstGeom>
        </p:spPr>
      </p:pic>
      <p:sp>
        <p:nvSpPr>
          <p:cNvPr id="20" name="Text 12"/>
          <p:cNvSpPr/>
          <p:nvPr/>
        </p:nvSpPr>
        <p:spPr>
          <a:xfrm>
            <a:off x="9695974" y="4741426"/>
            <a:ext cx="2271236" cy="283964"/>
          </a:xfrm>
          <a:prstGeom prst="rect">
            <a:avLst/>
          </a:prstGeom>
          <a:noFill/>
          <a:ln/>
        </p:spPr>
        <p:txBody>
          <a:bodyPr wrap="none" lIns="0" tIns="0" rIns="0" bIns="0" rtlCol="0" anchor="t"/>
          <a:lstStyle/>
          <a:p>
            <a:pPr marL="0" indent="0" algn="l">
              <a:lnSpc>
                <a:spcPts val="2200"/>
              </a:lnSpc>
              <a:buNone/>
            </a:pPr>
            <a:r>
              <a:rPr lang="en-US" sz="2000" b="1" dirty="0">
                <a:solidFill>
                  <a:srgbClr val="384653"/>
                </a:solidFill>
                <a:ea typeface="Barlow Bold" pitchFamily="34" charset="-122"/>
                <a:cs typeface="Barlow Bold" pitchFamily="34" charset="-120"/>
              </a:rPr>
              <a:t>Grafana Alerts</a:t>
            </a:r>
            <a:endParaRPr lang="en-US" sz="2000" dirty="0"/>
          </a:p>
        </p:txBody>
      </p:sp>
      <p:sp>
        <p:nvSpPr>
          <p:cNvPr id="21" name="Text 13"/>
          <p:cNvSpPr/>
          <p:nvPr/>
        </p:nvSpPr>
        <p:spPr>
          <a:xfrm>
            <a:off x="9695974" y="5128855"/>
            <a:ext cx="4330303" cy="552450"/>
          </a:xfrm>
          <a:prstGeom prst="rect">
            <a:avLst/>
          </a:prstGeom>
          <a:noFill/>
          <a:ln/>
        </p:spPr>
        <p:txBody>
          <a:bodyPr wrap="square" lIns="0" tIns="0" rIns="0" bIns="0" rtlCol="0" anchor="t"/>
          <a:lstStyle/>
          <a:p>
            <a:pPr marL="0" indent="0" algn="l">
              <a:lnSpc>
                <a:spcPts val="2150"/>
              </a:lnSpc>
              <a:buNone/>
            </a:pPr>
            <a:r>
              <a:rPr lang="en-US" dirty="0">
                <a:solidFill>
                  <a:srgbClr val="384653"/>
                </a:solidFill>
                <a:ea typeface="Montserrat" pitchFamily="34" charset="-122"/>
                <a:cs typeface="Montserrat" pitchFamily="34" charset="-120"/>
              </a:rPr>
              <a:t>Proactive notifications for critical thresholds and deviations from normal operating parameters.</a:t>
            </a:r>
            <a:endParaRPr lang="en-US" dirty="0"/>
          </a:p>
        </p:txBody>
      </p:sp>
      <p:pic>
        <p:nvPicPr>
          <p:cNvPr id="22" name="Image 6" descr="preencoded.png"/>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604123" y="6026468"/>
            <a:ext cx="431483" cy="431483"/>
          </a:xfrm>
          <a:prstGeom prst="rect">
            <a:avLst/>
          </a:prstGeom>
        </p:spPr>
      </p:pic>
      <p:sp>
        <p:nvSpPr>
          <p:cNvPr id="23" name="Text 14"/>
          <p:cNvSpPr/>
          <p:nvPr/>
        </p:nvSpPr>
        <p:spPr>
          <a:xfrm>
            <a:off x="604123" y="6673691"/>
            <a:ext cx="2271236" cy="283964"/>
          </a:xfrm>
          <a:prstGeom prst="rect">
            <a:avLst/>
          </a:prstGeom>
          <a:noFill/>
          <a:ln/>
        </p:spPr>
        <p:txBody>
          <a:bodyPr wrap="none" lIns="0" tIns="0" rIns="0" bIns="0" rtlCol="0" anchor="t"/>
          <a:lstStyle/>
          <a:p>
            <a:pPr marL="0" indent="0" algn="l">
              <a:lnSpc>
                <a:spcPts val="2200"/>
              </a:lnSpc>
              <a:buNone/>
            </a:pPr>
            <a:r>
              <a:rPr lang="en-US" sz="2000" b="1" dirty="0">
                <a:solidFill>
                  <a:srgbClr val="384653"/>
                </a:solidFill>
                <a:ea typeface="Barlow Bold" pitchFamily="34" charset="-122"/>
                <a:cs typeface="Barlow Bold" pitchFamily="34" charset="-120"/>
              </a:rPr>
              <a:t>Persistent Volumes</a:t>
            </a:r>
            <a:endParaRPr lang="en-US" sz="2000" dirty="0"/>
          </a:p>
        </p:txBody>
      </p:sp>
      <p:sp>
        <p:nvSpPr>
          <p:cNvPr id="24" name="Text 15"/>
          <p:cNvSpPr/>
          <p:nvPr/>
        </p:nvSpPr>
        <p:spPr>
          <a:xfrm>
            <a:off x="604123" y="7061121"/>
            <a:ext cx="4330184" cy="552450"/>
          </a:xfrm>
          <a:prstGeom prst="rect">
            <a:avLst/>
          </a:prstGeom>
          <a:noFill/>
          <a:ln/>
        </p:spPr>
        <p:txBody>
          <a:bodyPr wrap="square" lIns="0" tIns="0" rIns="0" bIns="0" rtlCol="0" anchor="t"/>
          <a:lstStyle/>
          <a:p>
            <a:pPr marL="0" indent="0" algn="l">
              <a:lnSpc>
                <a:spcPts val="2150"/>
              </a:lnSpc>
              <a:buNone/>
            </a:pPr>
            <a:r>
              <a:rPr lang="en-US" dirty="0">
                <a:solidFill>
                  <a:srgbClr val="384653"/>
                </a:solidFill>
                <a:ea typeface="Montserrat" pitchFamily="34" charset="-122"/>
                <a:cs typeface="Montserrat" pitchFamily="34" charset="-120"/>
              </a:rPr>
              <a:t>Guarantees data resilience and durability for all stored application data, preventing loss.</a:t>
            </a:r>
            <a:endParaRPr lang="en-US" dirty="0"/>
          </a:p>
        </p:txBody>
      </p:sp>
      <p:sp>
        <p:nvSpPr>
          <p:cNvPr id="25" name="Rectangle 24">
            <a:extLst>
              <a:ext uri="{FF2B5EF4-FFF2-40B4-BE49-F238E27FC236}">
                <a16:creationId xmlns:a16="http://schemas.microsoft.com/office/drawing/2014/main" id="{9E74F2A6-F6C8-12A9-C966-057E5BD27C0F}"/>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Image 1" descr="preencoded.png">
            <a:extLst>
              <a:ext uri="{FF2B5EF4-FFF2-40B4-BE49-F238E27FC236}">
                <a16:creationId xmlns:a16="http://schemas.microsoft.com/office/drawing/2014/main" id="{D15C0F15-2D86-353E-3335-4B334DBE9499}"/>
              </a:ext>
            </a:extLst>
          </p:cNvPr>
          <p:cNvPicPr>
            <a:picLocks noChangeAspect="1"/>
          </p:cNvPicPr>
          <p:nvPr/>
        </p:nvPicPr>
        <p:blipFill>
          <a:blip r:embed="rId17"/>
          <a:stretch>
            <a:fillRect/>
          </a:stretch>
        </p:blipFill>
        <p:spPr>
          <a:xfrm>
            <a:off x="12753492" y="347088"/>
            <a:ext cx="1189553" cy="598051"/>
          </a:xfrm>
          <a:prstGeom prst="rect">
            <a:avLst/>
          </a:prstGeom>
        </p:spPr>
      </p:pic>
      <p:pic>
        <p:nvPicPr>
          <p:cNvPr id="27" name="Image 2" descr="preencoded.png">
            <a:extLst>
              <a:ext uri="{FF2B5EF4-FFF2-40B4-BE49-F238E27FC236}">
                <a16:creationId xmlns:a16="http://schemas.microsoft.com/office/drawing/2014/main" id="{6247BB20-E84B-2477-2BD8-EEBBDCE18146}"/>
              </a:ext>
            </a:extLst>
          </p:cNvPr>
          <p:cNvPicPr>
            <a:picLocks noChangeAspect="1"/>
          </p:cNvPicPr>
          <p:nvPr/>
        </p:nvPicPr>
        <p:blipFill>
          <a:blip r:embed="rId18"/>
          <a:stretch>
            <a:fillRect/>
          </a:stretch>
        </p:blipFill>
        <p:spPr>
          <a:xfrm>
            <a:off x="11639150" y="292334"/>
            <a:ext cx="875348" cy="80474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09613" y="735211"/>
            <a:ext cx="4268748" cy="533519"/>
          </a:xfrm>
          <a:prstGeom prst="rect">
            <a:avLst/>
          </a:prstGeom>
          <a:noFill/>
          <a:ln/>
        </p:spPr>
        <p:txBody>
          <a:bodyPr wrap="none" lIns="0" tIns="0" rIns="0" bIns="0" rtlCol="0" anchor="t"/>
          <a:lstStyle/>
          <a:p>
            <a:pPr marL="0" indent="0" algn="l">
              <a:lnSpc>
                <a:spcPts val="4200"/>
              </a:lnSpc>
              <a:buNone/>
            </a:pPr>
            <a:r>
              <a:rPr lang="en-US" sz="2800" b="1" dirty="0">
                <a:solidFill>
                  <a:srgbClr val="C8A67F"/>
                </a:solidFill>
                <a:ea typeface="Barlow Bold" pitchFamily="34" charset="-122"/>
                <a:cs typeface="Barlow Bold" pitchFamily="34" charset="-120"/>
              </a:rPr>
              <a:t>Beyond Core</a:t>
            </a:r>
            <a:endParaRPr lang="en-US" sz="2800" dirty="0"/>
          </a:p>
        </p:txBody>
      </p:sp>
      <p:sp>
        <p:nvSpPr>
          <p:cNvPr id="3" name="Text 1"/>
          <p:cNvSpPr/>
          <p:nvPr/>
        </p:nvSpPr>
        <p:spPr>
          <a:xfrm>
            <a:off x="709613" y="1349812"/>
            <a:ext cx="3975616" cy="400169"/>
          </a:xfrm>
          <a:prstGeom prst="rect">
            <a:avLst/>
          </a:prstGeom>
          <a:noFill/>
          <a:ln/>
        </p:spPr>
        <p:txBody>
          <a:bodyPr wrap="none" lIns="0" tIns="0" rIns="0" bIns="0" rtlCol="0" anchor="t"/>
          <a:lstStyle/>
          <a:p>
            <a:pPr marL="0" indent="0" algn="l">
              <a:lnSpc>
                <a:spcPts val="3150"/>
              </a:lnSpc>
              <a:buNone/>
            </a:pPr>
            <a:r>
              <a:rPr lang="en-US" sz="2400" b="1" dirty="0">
                <a:solidFill>
                  <a:srgbClr val="C8A67F"/>
                </a:solidFill>
                <a:ea typeface="Barlow Bold" pitchFamily="34" charset="-122"/>
                <a:cs typeface="Barlow Bold" pitchFamily="34" charset="-120"/>
              </a:rPr>
              <a:t>Our Enhanced Contributions</a:t>
            </a:r>
            <a:endParaRPr lang="en-US" sz="2400" dirty="0"/>
          </a:p>
        </p:txBody>
      </p:sp>
      <p:sp>
        <p:nvSpPr>
          <p:cNvPr id="4" name="Text 2"/>
          <p:cNvSpPr/>
          <p:nvPr/>
        </p:nvSpPr>
        <p:spPr>
          <a:xfrm>
            <a:off x="709612" y="1914329"/>
            <a:ext cx="13211175" cy="324326"/>
          </a:xfrm>
          <a:prstGeom prst="rect">
            <a:avLst/>
          </a:prstGeom>
          <a:noFill/>
          <a:ln/>
        </p:spPr>
        <p:txBody>
          <a:bodyPr wrap="none" lIns="0" tIns="0" rIns="0" bIns="0" rtlCol="0" anchor="t"/>
          <a:lstStyle/>
          <a:p>
            <a:pPr marL="0" indent="0" algn="l">
              <a:lnSpc>
                <a:spcPts val="2550"/>
              </a:lnSpc>
              <a:buNone/>
            </a:pPr>
            <a:r>
              <a:rPr lang="en-US" dirty="0">
                <a:solidFill>
                  <a:srgbClr val="384653"/>
                </a:solidFill>
                <a:ea typeface="Montserrat" pitchFamily="34" charset="-122"/>
                <a:cs typeface="Montserrat" pitchFamily="34" charset="-120"/>
              </a:rPr>
              <a:t>We significantly expanded the base project with production-ready features, automation, and user experience improvements.</a:t>
            </a:r>
            <a:endParaRPr lang="en-US" dirty="0"/>
          </a:p>
        </p:txBody>
      </p:sp>
      <p:sp>
        <p:nvSpPr>
          <p:cNvPr id="5" name="Shape 3"/>
          <p:cNvSpPr/>
          <p:nvPr/>
        </p:nvSpPr>
        <p:spPr>
          <a:xfrm>
            <a:off x="709613" y="2481346"/>
            <a:ext cx="13211175" cy="994631"/>
          </a:xfrm>
          <a:prstGeom prst="roundRect">
            <a:avLst>
              <a:gd name="adj" fmla="val 24715"/>
            </a:avLst>
          </a:prstGeom>
          <a:solidFill>
            <a:srgbClr val="FFFFFF"/>
          </a:solidFill>
          <a:ln w="22860">
            <a:solidFill>
              <a:srgbClr val="C2CBD5"/>
            </a:solidFill>
            <a:prstDash val="solid"/>
          </a:ln>
        </p:spPr>
      </p:sp>
      <p:sp>
        <p:nvSpPr>
          <p:cNvPr id="6" name="Shape 4"/>
          <p:cNvSpPr/>
          <p:nvPr/>
        </p:nvSpPr>
        <p:spPr>
          <a:xfrm>
            <a:off x="732473" y="2504205"/>
            <a:ext cx="811054" cy="957679"/>
          </a:xfrm>
          <a:prstGeom prst="roundRect">
            <a:avLst>
              <a:gd name="adj" fmla="val 34119"/>
            </a:avLst>
          </a:prstGeom>
          <a:solidFill>
            <a:srgbClr val="DCE5EF"/>
          </a:solidFill>
          <a:ln/>
        </p:spPr>
      </p:sp>
      <p:sp>
        <p:nvSpPr>
          <p:cNvPr id="7" name="Text 5"/>
          <p:cNvSpPr/>
          <p:nvPr/>
        </p:nvSpPr>
        <p:spPr>
          <a:xfrm>
            <a:off x="982147" y="2856279"/>
            <a:ext cx="304086" cy="307262"/>
          </a:xfrm>
          <a:prstGeom prst="rect">
            <a:avLst/>
          </a:prstGeom>
          <a:noFill/>
          <a:ln/>
        </p:spPr>
        <p:txBody>
          <a:bodyPr wrap="none" lIns="0" tIns="0" rIns="0" bIns="0" rtlCol="0" anchor="t"/>
          <a:lstStyle/>
          <a:p>
            <a:pPr marL="0" indent="0" algn="l">
              <a:lnSpc>
                <a:spcPts val="2350"/>
              </a:lnSpc>
              <a:buNone/>
            </a:pPr>
            <a:r>
              <a:rPr lang="en-US" sz="2350" b="1" dirty="0">
                <a:solidFill>
                  <a:srgbClr val="384653"/>
                </a:solidFill>
                <a:ea typeface="Barlow Bold" pitchFamily="34" charset="-122"/>
                <a:cs typeface="Barlow Bold" pitchFamily="34" charset="-120"/>
              </a:rPr>
              <a:t>1</a:t>
            </a:r>
            <a:endParaRPr lang="en-US" sz="2350" dirty="0"/>
          </a:p>
        </p:txBody>
      </p:sp>
      <p:sp>
        <p:nvSpPr>
          <p:cNvPr id="8" name="Text 6"/>
          <p:cNvSpPr/>
          <p:nvPr/>
        </p:nvSpPr>
        <p:spPr>
          <a:xfrm>
            <a:off x="1746290" y="2560438"/>
            <a:ext cx="2826306" cy="269540"/>
          </a:xfrm>
          <a:prstGeom prst="rect">
            <a:avLst/>
          </a:prstGeom>
          <a:noFill/>
          <a:ln/>
        </p:spPr>
        <p:txBody>
          <a:bodyPr wrap="none" lIns="0" tIns="0" rIns="0" bIns="0" rtlCol="0" anchor="t"/>
          <a:lstStyle/>
          <a:p>
            <a:pPr marL="0" indent="0" algn="l">
              <a:lnSpc>
                <a:spcPts val="2600"/>
              </a:lnSpc>
              <a:buNone/>
            </a:pPr>
            <a:r>
              <a:rPr lang="en-US" sz="2000" b="1" dirty="0">
                <a:solidFill>
                  <a:srgbClr val="384653"/>
                </a:solidFill>
                <a:ea typeface="Barlow Bold" pitchFamily="34" charset="-122"/>
                <a:cs typeface="Barlow Bold" pitchFamily="34" charset="-120"/>
              </a:rPr>
              <a:t>Frontend User Interface</a:t>
            </a:r>
            <a:endParaRPr lang="en-US" sz="2000" dirty="0"/>
          </a:p>
        </p:txBody>
      </p:sp>
      <p:sp>
        <p:nvSpPr>
          <p:cNvPr id="9" name="Text 7"/>
          <p:cNvSpPr/>
          <p:nvPr/>
        </p:nvSpPr>
        <p:spPr>
          <a:xfrm>
            <a:off x="1793201" y="2947388"/>
            <a:ext cx="11948874" cy="262130"/>
          </a:xfrm>
          <a:prstGeom prst="rect">
            <a:avLst/>
          </a:prstGeom>
          <a:noFill/>
          <a:ln/>
        </p:spPr>
        <p:txBody>
          <a:bodyPr wrap="none" lIns="0" tIns="0" rIns="0" bIns="0" rtlCol="0" anchor="t"/>
          <a:lstStyle/>
          <a:p>
            <a:pPr marL="0" indent="0" algn="l">
              <a:lnSpc>
                <a:spcPts val="2550"/>
              </a:lnSpc>
              <a:buNone/>
            </a:pPr>
            <a:r>
              <a:rPr lang="en-US" b="1" dirty="0">
                <a:solidFill>
                  <a:srgbClr val="384653"/>
                </a:solidFill>
                <a:ea typeface="Montserrat" pitchFamily="34" charset="-122"/>
                <a:cs typeface="Montserrat" pitchFamily="34" charset="-120"/>
              </a:rPr>
              <a:t>User Interface:</a:t>
            </a:r>
            <a:r>
              <a:rPr lang="en-US" dirty="0">
                <a:solidFill>
                  <a:srgbClr val="384653"/>
                </a:solidFill>
                <a:ea typeface="Montserrat" pitchFamily="34" charset="-122"/>
                <a:cs typeface="Montserrat" pitchFamily="34" charset="-120"/>
              </a:rPr>
              <a:t> Built an intuitive web app for URL creation and redirection using HTML / CSS / JS</a:t>
            </a:r>
            <a:endParaRPr lang="en-US" dirty="0"/>
          </a:p>
        </p:txBody>
      </p:sp>
      <p:sp>
        <p:nvSpPr>
          <p:cNvPr id="10" name="Shape 8"/>
          <p:cNvSpPr/>
          <p:nvPr/>
        </p:nvSpPr>
        <p:spPr>
          <a:xfrm>
            <a:off x="709612" y="3762053"/>
            <a:ext cx="13211175" cy="1075967"/>
          </a:xfrm>
          <a:prstGeom prst="roundRect">
            <a:avLst>
              <a:gd name="adj" fmla="val 18707"/>
            </a:avLst>
          </a:prstGeom>
          <a:solidFill>
            <a:srgbClr val="FFFFFF"/>
          </a:solidFill>
          <a:ln w="22860">
            <a:solidFill>
              <a:srgbClr val="C2CBD5"/>
            </a:solidFill>
            <a:prstDash val="solid"/>
          </a:ln>
        </p:spPr>
      </p:sp>
      <p:sp>
        <p:nvSpPr>
          <p:cNvPr id="11" name="Shape 9"/>
          <p:cNvSpPr/>
          <p:nvPr/>
        </p:nvSpPr>
        <p:spPr>
          <a:xfrm>
            <a:off x="732472" y="3784913"/>
            <a:ext cx="811054" cy="1045711"/>
          </a:xfrm>
          <a:prstGeom prst="roundRect">
            <a:avLst>
              <a:gd name="adj" fmla="val 34119"/>
            </a:avLst>
          </a:prstGeom>
          <a:solidFill>
            <a:srgbClr val="DCE5EF"/>
          </a:solidFill>
          <a:ln/>
        </p:spPr>
      </p:sp>
      <p:sp>
        <p:nvSpPr>
          <p:cNvPr id="12" name="Text 10"/>
          <p:cNvSpPr/>
          <p:nvPr/>
        </p:nvSpPr>
        <p:spPr>
          <a:xfrm>
            <a:off x="982146" y="4159500"/>
            <a:ext cx="304086" cy="251579"/>
          </a:xfrm>
          <a:prstGeom prst="rect">
            <a:avLst/>
          </a:prstGeom>
          <a:noFill/>
          <a:ln/>
        </p:spPr>
        <p:txBody>
          <a:bodyPr wrap="none" lIns="0" tIns="0" rIns="0" bIns="0" rtlCol="0" anchor="t"/>
          <a:lstStyle/>
          <a:p>
            <a:pPr marL="0" indent="0" algn="l">
              <a:lnSpc>
                <a:spcPts val="2350"/>
              </a:lnSpc>
              <a:buNone/>
            </a:pPr>
            <a:r>
              <a:rPr lang="en-US" sz="2350" b="1" dirty="0">
                <a:solidFill>
                  <a:srgbClr val="384653"/>
                </a:solidFill>
                <a:ea typeface="Barlow Bold" pitchFamily="34" charset="-122"/>
                <a:cs typeface="Barlow Bold" pitchFamily="34" charset="-120"/>
              </a:rPr>
              <a:t>2</a:t>
            </a:r>
            <a:endParaRPr lang="en-US" sz="2350" dirty="0"/>
          </a:p>
        </p:txBody>
      </p:sp>
      <p:sp>
        <p:nvSpPr>
          <p:cNvPr id="13" name="Text 11"/>
          <p:cNvSpPr/>
          <p:nvPr/>
        </p:nvSpPr>
        <p:spPr>
          <a:xfrm>
            <a:off x="1746289" y="3801957"/>
            <a:ext cx="2667953" cy="220693"/>
          </a:xfrm>
          <a:prstGeom prst="rect">
            <a:avLst/>
          </a:prstGeom>
          <a:noFill/>
          <a:ln/>
        </p:spPr>
        <p:txBody>
          <a:bodyPr wrap="none" lIns="0" tIns="0" rIns="0" bIns="0" rtlCol="0" anchor="t"/>
          <a:lstStyle/>
          <a:p>
            <a:pPr marL="0" indent="0" algn="l">
              <a:lnSpc>
                <a:spcPts val="2600"/>
              </a:lnSpc>
              <a:buNone/>
            </a:pPr>
            <a:r>
              <a:rPr lang="en-US" sz="2000" b="1" dirty="0">
                <a:solidFill>
                  <a:srgbClr val="384653"/>
                </a:solidFill>
                <a:ea typeface="Barlow Bold" pitchFamily="34" charset="-122"/>
                <a:cs typeface="Barlow Bold" pitchFamily="34" charset="-120"/>
              </a:rPr>
              <a:t>Automated Monitoring</a:t>
            </a:r>
            <a:endParaRPr lang="en-US" sz="2000" dirty="0"/>
          </a:p>
        </p:txBody>
      </p:sp>
      <p:sp>
        <p:nvSpPr>
          <p:cNvPr id="14" name="Text 12"/>
          <p:cNvSpPr/>
          <p:nvPr/>
        </p:nvSpPr>
        <p:spPr>
          <a:xfrm>
            <a:off x="1757719" y="4121658"/>
            <a:ext cx="11948874" cy="214626"/>
          </a:xfrm>
          <a:prstGeom prst="rect">
            <a:avLst/>
          </a:prstGeom>
          <a:noFill/>
          <a:ln/>
        </p:spPr>
        <p:txBody>
          <a:bodyPr wrap="none" lIns="0" tIns="0" rIns="0" bIns="0" rtlCol="0" anchor="t"/>
          <a:lstStyle/>
          <a:p>
            <a:pPr marL="342900" indent="-342900" algn="l">
              <a:lnSpc>
                <a:spcPts val="2550"/>
              </a:lnSpc>
              <a:buSzPct val="100000"/>
              <a:buChar char="•"/>
            </a:pPr>
            <a:r>
              <a:rPr lang="en-US" b="1" dirty="0">
                <a:solidFill>
                  <a:srgbClr val="384653"/>
                </a:solidFill>
                <a:ea typeface="Montserrat" pitchFamily="34" charset="-122"/>
                <a:cs typeface="Montserrat" pitchFamily="34" charset="-120"/>
              </a:rPr>
              <a:t>Automated Dashboards:</a:t>
            </a:r>
            <a:r>
              <a:rPr lang="en-US" dirty="0">
                <a:solidFill>
                  <a:srgbClr val="384653"/>
                </a:solidFill>
                <a:ea typeface="Montserrat" pitchFamily="34" charset="-122"/>
                <a:cs typeface="Montserrat" pitchFamily="34" charset="-120"/>
              </a:rPr>
              <a:t> Pre-provisioned Grafana dashboards for instant visibility into key metrics.</a:t>
            </a:r>
            <a:endParaRPr lang="en-US" dirty="0"/>
          </a:p>
        </p:txBody>
      </p:sp>
      <p:sp>
        <p:nvSpPr>
          <p:cNvPr id="15" name="Text 13"/>
          <p:cNvSpPr/>
          <p:nvPr/>
        </p:nvSpPr>
        <p:spPr>
          <a:xfrm>
            <a:off x="1757719" y="4458308"/>
            <a:ext cx="11948874" cy="214626"/>
          </a:xfrm>
          <a:prstGeom prst="rect">
            <a:avLst/>
          </a:prstGeom>
          <a:noFill/>
          <a:ln/>
        </p:spPr>
        <p:txBody>
          <a:bodyPr wrap="none" lIns="0" tIns="0" rIns="0" bIns="0" rtlCol="0" anchor="t"/>
          <a:lstStyle/>
          <a:p>
            <a:pPr marL="342900" indent="-342900" algn="l">
              <a:lnSpc>
                <a:spcPts val="2550"/>
              </a:lnSpc>
              <a:buSzPct val="100000"/>
              <a:buChar char="•"/>
            </a:pPr>
            <a:r>
              <a:rPr lang="en-US" b="1" dirty="0">
                <a:solidFill>
                  <a:srgbClr val="384653"/>
                </a:solidFill>
                <a:ea typeface="Montserrat" pitchFamily="34" charset="-122"/>
                <a:cs typeface="Montserrat" pitchFamily="34" charset="-120"/>
              </a:rPr>
              <a:t>Alerting System:</a:t>
            </a:r>
            <a:r>
              <a:rPr lang="en-US" dirty="0">
                <a:solidFill>
                  <a:srgbClr val="384653"/>
                </a:solidFill>
                <a:ea typeface="Montserrat" pitchFamily="34" charset="-122"/>
                <a:cs typeface="Montserrat" pitchFamily="34" charset="-120"/>
              </a:rPr>
              <a:t> Real-time Discord alerts for errors, latency, and downtime.</a:t>
            </a:r>
            <a:endParaRPr lang="en-US" dirty="0"/>
          </a:p>
        </p:txBody>
      </p:sp>
      <p:sp>
        <p:nvSpPr>
          <p:cNvPr id="16" name="Shape 14"/>
          <p:cNvSpPr/>
          <p:nvPr/>
        </p:nvSpPr>
        <p:spPr>
          <a:xfrm>
            <a:off x="732473" y="5168170"/>
            <a:ext cx="13211175" cy="1119008"/>
          </a:xfrm>
          <a:prstGeom prst="roundRect">
            <a:avLst>
              <a:gd name="adj" fmla="val 18707"/>
            </a:avLst>
          </a:prstGeom>
          <a:solidFill>
            <a:srgbClr val="FFFFFF"/>
          </a:solidFill>
          <a:ln w="22860">
            <a:solidFill>
              <a:srgbClr val="C2CBD5"/>
            </a:solidFill>
            <a:prstDash val="solid"/>
          </a:ln>
        </p:spPr>
      </p:sp>
      <p:sp>
        <p:nvSpPr>
          <p:cNvPr id="17" name="Shape 15"/>
          <p:cNvSpPr/>
          <p:nvPr/>
        </p:nvSpPr>
        <p:spPr>
          <a:xfrm>
            <a:off x="755333" y="5191030"/>
            <a:ext cx="811054" cy="1087542"/>
          </a:xfrm>
          <a:prstGeom prst="roundRect">
            <a:avLst>
              <a:gd name="adj" fmla="val 34119"/>
            </a:avLst>
          </a:prstGeom>
          <a:solidFill>
            <a:srgbClr val="DCE5EF"/>
          </a:solidFill>
          <a:ln/>
        </p:spPr>
      </p:sp>
      <p:sp>
        <p:nvSpPr>
          <p:cNvPr id="18" name="Text 16"/>
          <p:cNvSpPr/>
          <p:nvPr/>
        </p:nvSpPr>
        <p:spPr>
          <a:xfrm>
            <a:off x="1041917" y="5603979"/>
            <a:ext cx="304086" cy="261643"/>
          </a:xfrm>
          <a:prstGeom prst="rect">
            <a:avLst/>
          </a:prstGeom>
          <a:noFill/>
          <a:ln/>
        </p:spPr>
        <p:txBody>
          <a:bodyPr wrap="none" lIns="0" tIns="0" rIns="0" bIns="0" rtlCol="0" anchor="t"/>
          <a:lstStyle/>
          <a:p>
            <a:pPr marL="0" indent="0" algn="l">
              <a:lnSpc>
                <a:spcPts val="2350"/>
              </a:lnSpc>
              <a:buNone/>
            </a:pPr>
            <a:r>
              <a:rPr lang="en-US" sz="2350" b="1" dirty="0">
                <a:solidFill>
                  <a:srgbClr val="384653"/>
                </a:solidFill>
                <a:ea typeface="Barlow Bold" pitchFamily="34" charset="-122"/>
                <a:cs typeface="Barlow Bold" pitchFamily="34" charset="-120"/>
              </a:rPr>
              <a:t>3</a:t>
            </a:r>
            <a:endParaRPr lang="en-US" sz="2350" dirty="0"/>
          </a:p>
        </p:txBody>
      </p:sp>
      <p:sp>
        <p:nvSpPr>
          <p:cNvPr id="19" name="Text 17"/>
          <p:cNvSpPr/>
          <p:nvPr/>
        </p:nvSpPr>
        <p:spPr>
          <a:xfrm>
            <a:off x="1757720" y="5241727"/>
            <a:ext cx="3183969" cy="229521"/>
          </a:xfrm>
          <a:prstGeom prst="rect">
            <a:avLst/>
          </a:prstGeom>
          <a:noFill/>
          <a:ln/>
        </p:spPr>
        <p:txBody>
          <a:bodyPr wrap="none" lIns="0" tIns="0" rIns="0" bIns="0" rtlCol="0" anchor="t"/>
          <a:lstStyle/>
          <a:p>
            <a:pPr marL="0" indent="0" algn="l">
              <a:lnSpc>
                <a:spcPts val="2600"/>
              </a:lnSpc>
              <a:buNone/>
            </a:pPr>
            <a:r>
              <a:rPr lang="en-US" sz="2000" b="1" dirty="0">
                <a:solidFill>
                  <a:srgbClr val="384653"/>
                </a:solidFill>
                <a:ea typeface="Barlow Bold" pitchFamily="34" charset="-122"/>
                <a:cs typeface="Barlow Bold" pitchFamily="34" charset="-120"/>
              </a:rPr>
              <a:t>CI/CD Automation on cloud</a:t>
            </a:r>
            <a:endParaRPr lang="en-US" sz="2000" dirty="0"/>
          </a:p>
        </p:txBody>
      </p:sp>
      <p:sp>
        <p:nvSpPr>
          <p:cNvPr id="20" name="Text 18"/>
          <p:cNvSpPr/>
          <p:nvPr/>
        </p:nvSpPr>
        <p:spPr>
          <a:xfrm>
            <a:off x="1780580" y="5550667"/>
            <a:ext cx="11948874" cy="223211"/>
          </a:xfrm>
          <a:prstGeom prst="rect">
            <a:avLst/>
          </a:prstGeom>
          <a:noFill/>
          <a:ln/>
        </p:spPr>
        <p:txBody>
          <a:bodyPr wrap="none" lIns="0" tIns="0" rIns="0" bIns="0" rtlCol="0" anchor="t"/>
          <a:lstStyle/>
          <a:p>
            <a:pPr marL="342900" indent="-342900" algn="l">
              <a:lnSpc>
                <a:spcPts val="2550"/>
              </a:lnSpc>
              <a:buSzPct val="100000"/>
              <a:buChar char="•"/>
            </a:pPr>
            <a:r>
              <a:rPr lang="en-US" b="1" dirty="0">
                <a:solidFill>
                  <a:srgbClr val="384653"/>
                </a:solidFill>
                <a:ea typeface="Montserrat" pitchFamily="34" charset="-122"/>
                <a:cs typeface="Montserrat" pitchFamily="34" charset="-120"/>
              </a:rPr>
              <a:t>CI Pipeline:</a:t>
            </a:r>
            <a:r>
              <a:rPr lang="en-US" dirty="0">
                <a:solidFill>
                  <a:srgbClr val="384653"/>
                </a:solidFill>
                <a:ea typeface="Montserrat" pitchFamily="34" charset="-122"/>
                <a:cs typeface="Montserrat" pitchFamily="34" charset="-120"/>
              </a:rPr>
              <a:t> GitHub Actions automate linting, testing, and validation on commits.</a:t>
            </a:r>
            <a:endParaRPr lang="en-US" dirty="0"/>
          </a:p>
        </p:txBody>
      </p:sp>
      <p:sp>
        <p:nvSpPr>
          <p:cNvPr id="21" name="Text 19"/>
          <p:cNvSpPr/>
          <p:nvPr/>
        </p:nvSpPr>
        <p:spPr>
          <a:xfrm>
            <a:off x="1793201" y="5922038"/>
            <a:ext cx="11948874" cy="223211"/>
          </a:xfrm>
          <a:prstGeom prst="rect">
            <a:avLst/>
          </a:prstGeom>
          <a:noFill/>
          <a:ln/>
        </p:spPr>
        <p:txBody>
          <a:bodyPr wrap="none" lIns="0" tIns="0" rIns="0" bIns="0" rtlCol="0" anchor="t"/>
          <a:lstStyle/>
          <a:p>
            <a:pPr marL="342900" indent="-342900" algn="l">
              <a:lnSpc>
                <a:spcPts val="2550"/>
              </a:lnSpc>
              <a:buSzPct val="100000"/>
              <a:buChar char="•"/>
            </a:pPr>
            <a:r>
              <a:rPr lang="en-US" b="1" dirty="0">
                <a:solidFill>
                  <a:srgbClr val="384653"/>
                </a:solidFill>
                <a:ea typeface="Montserrat" pitchFamily="34" charset="-122"/>
                <a:cs typeface="Montserrat" pitchFamily="34" charset="-120"/>
              </a:rPr>
              <a:t>CD Pipeline:</a:t>
            </a:r>
            <a:r>
              <a:rPr lang="en-US" dirty="0">
                <a:solidFill>
                  <a:srgbClr val="384653"/>
                </a:solidFill>
                <a:ea typeface="Montserrat" pitchFamily="34" charset="-122"/>
                <a:cs typeface="Montserrat" pitchFamily="34" charset="-120"/>
              </a:rPr>
              <a:t> Dockerized deployment to AWS EC2 with automated health checks and team notifications.</a:t>
            </a:r>
            <a:endParaRPr lang="en-US" dirty="0"/>
          </a:p>
        </p:txBody>
      </p:sp>
      <p:sp>
        <p:nvSpPr>
          <p:cNvPr id="22" name="Rectangle 21">
            <a:extLst>
              <a:ext uri="{FF2B5EF4-FFF2-40B4-BE49-F238E27FC236}">
                <a16:creationId xmlns:a16="http://schemas.microsoft.com/office/drawing/2014/main" id="{E0294408-FA4A-2F37-22EC-7D1757CA3BD6}"/>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Image 1" descr="preencoded.png">
            <a:extLst>
              <a:ext uri="{FF2B5EF4-FFF2-40B4-BE49-F238E27FC236}">
                <a16:creationId xmlns:a16="http://schemas.microsoft.com/office/drawing/2014/main" id="{E31CC1D9-E9F7-5935-39B6-CFB6647DF7DA}"/>
              </a:ext>
            </a:extLst>
          </p:cNvPr>
          <p:cNvPicPr>
            <a:picLocks noChangeAspect="1"/>
          </p:cNvPicPr>
          <p:nvPr/>
        </p:nvPicPr>
        <p:blipFill>
          <a:blip r:embed="rId3"/>
          <a:stretch>
            <a:fillRect/>
          </a:stretch>
        </p:blipFill>
        <p:spPr>
          <a:xfrm>
            <a:off x="12753492" y="347088"/>
            <a:ext cx="1189553" cy="598051"/>
          </a:xfrm>
          <a:prstGeom prst="rect">
            <a:avLst/>
          </a:prstGeom>
        </p:spPr>
      </p:pic>
      <p:pic>
        <p:nvPicPr>
          <p:cNvPr id="26" name="Image 2" descr="preencoded.png">
            <a:extLst>
              <a:ext uri="{FF2B5EF4-FFF2-40B4-BE49-F238E27FC236}">
                <a16:creationId xmlns:a16="http://schemas.microsoft.com/office/drawing/2014/main" id="{99331222-AD84-0B73-21FE-C867DB1F9469}"/>
              </a:ext>
            </a:extLst>
          </p:cNvPr>
          <p:cNvPicPr>
            <a:picLocks noChangeAspect="1"/>
          </p:cNvPicPr>
          <p:nvPr/>
        </p:nvPicPr>
        <p:blipFill>
          <a:blip r:embed="rId4"/>
          <a:stretch>
            <a:fillRect/>
          </a:stretch>
        </p:blipFill>
        <p:spPr>
          <a:xfrm>
            <a:off x="11639150" y="292334"/>
            <a:ext cx="875348" cy="804743"/>
          </a:xfrm>
          <a:prstGeom prst="rect">
            <a:avLst/>
          </a:prstGeom>
        </p:spPr>
      </p:pic>
      <p:sp>
        <p:nvSpPr>
          <p:cNvPr id="23" name="Shape 14">
            <a:extLst>
              <a:ext uri="{FF2B5EF4-FFF2-40B4-BE49-F238E27FC236}">
                <a16:creationId xmlns:a16="http://schemas.microsoft.com/office/drawing/2014/main" id="{F72D9E26-B4EF-817E-E944-0CA9DC1F8D79}"/>
              </a:ext>
            </a:extLst>
          </p:cNvPr>
          <p:cNvSpPr/>
          <p:nvPr/>
        </p:nvSpPr>
        <p:spPr>
          <a:xfrm>
            <a:off x="731870" y="6687793"/>
            <a:ext cx="13211175" cy="1119008"/>
          </a:xfrm>
          <a:prstGeom prst="roundRect">
            <a:avLst>
              <a:gd name="adj" fmla="val 18707"/>
            </a:avLst>
          </a:prstGeom>
          <a:solidFill>
            <a:srgbClr val="FFFFFF"/>
          </a:solidFill>
          <a:ln w="22860">
            <a:solidFill>
              <a:srgbClr val="C2CBD5"/>
            </a:solidFill>
            <a:prstDash val="solid"/>
          </a:ln>
        </p:spPr>
      </p:sp>
      <p:sp>
        <p:nvSpPr>
          <p:cNvPr id="24" name="Shape 15">
            <a:extLst>
              <a:ext uri="{FF2B5EF4-FFF2-40B4-BE49-F238E27FC236}">
                <a16:creationId xmlns:a16="http://schemas.microsoft.com/office/drawing/2014/main" id="{EF3D58D7-E39C-123A-7EB0-5A262931C50A}"/>
              </a:ext>
            </a:extLst>
          </p:cNvPr>
          <p:cNvSpPr/>
          <p:nvPr/>
        </p:nvSpPr>
        <p:spPr>
          <a:xfrm>
            <a:off x="754730" y="6710653"/>
            <a:ext cx="811054" cy="1087542"/>
          </a:xfrm>
          <a:prstGeom prst="roundRect">
            <a:avLst>
              <a:gd name="adj" fmla="val 34119"/>
            </a:avLst>
          </a:prstGeom>
          <a:solidFill>
            <a:srgbClr val="DCE5EF"/>
          </a:solidFill>
          <a:ln/>
        </p:spPr>
      </p:sp>
      <p:sp>
        <p:nvSpPr>
          <p:cNvPr id="27" name="Text 16">
            <a:extLst>
              <a:ext uri="{FF2B5EF4-FFF2-40B4-BE49-F238E27FC236}">
                <a16:creationId xmlns:a16="http://schemas.microsoft.com/office/drawing/2014/main" id="{62B56B1E-3E78-0628-CA1C-516B781A3A34}"/>
              </a:ext>
            </a:extLst>
          </p:cNvPr>
          <p:cNvSpPr/>
          <p:nvPr/>
        </p:nvSpPr>
        <p:spPr>
          <a:xfrm>
            <a:off x="1041314" y="7123602"/>
            <a:ext cx="304086" cy="261643"/>
          </a:xfrm>
          <a:prstGeom prst="rect">
            <a:avLst/>
          </a:prstGeom>
          <a:noFill/>
          <a:ln/>
        </p:spPr>
        <p:txBody>
          <a:bodyPr wrap="none" lIns="0" tIns="0" rIns="0" bIns="0" rtlCol="0" anchor="t"/>
          <a:lstStyle/>
          <a:p>
            <a:pPr marL="0" indent="0" algn="l">
              <a:lnSpc>
                <a:spcPts val="2350"/>
              </a:lnSpc>
              <a:buNone/>
            </a:pPr>
            <a:r>
              <a:rPr lang="en-US" sz="2350" b="1" dirty="0">
                <a:solidFill>
                  <a:srgbClr val="384653"/>
                </a:solidFill>
                <a:ea typeface="Barlow Bold" pitchFamily="34" charset="-122"/>
                <a:cs typeface="Barlow Bold" pitchFamily="34" charset="-120"/>
              </a:rPr>
              <a:t>4</a:t>
            </a:r>
            <a:endParaRPr lang="en-US" sz="2350" dirty="0"/>
          </a:p>
        </p:txBody>
      </p:sp>
      <p:sp>
        <p:nvSpPr>
          <p:cNvPr id="28" name="Text 17">
            <a:extLst>
              <a:ext uri="{FF2B5EF4-FFF2-40B4-BE49-F238E27FC236}">
                <a16:creationId xmlns:a16="http://schemas.microsoft.com/office/drawing/2014/main" id="{705C9891-9F42-E9E6-B81B-1C430BD772A8}"/>
              </a:ext>
            </a:extLst>
          </p:cNvPr>
          <p:cNvSpPr/>
          <p:nvPr/>
        </p:nvSpPr>
        <p:spPr>
          <a:xfrm>
            <a:off x="1757117" y="6761350"/>
            <a:ext cx="3183969" cy="229521"/>
          </a:xfrm>
          <a:prstGeom prst="rect">
            <a:avLst/>
          </a:prstGeom>
          <a:noFill/>
          <a:ln/>
        </p:spPr>
        <p:txBody>
          <a:bodyPr wrap="none" lIns="0" tIns="0" rIns="0" bIns="0" rtlCol="0" anchor="t"/>
          <a:lstStyle/>
          <a:p>
            <a:pPr marL="0" indent="0" algn="l">
              <a:lnSpc>
                <a:spcPts val="2600"/>
              </a:lnSpc>
              <a:buNone/>
            </a:pPr>
            <a:r>
              <a:rPr lang="en-US" sz="2000" b="1" dirty="0">
                <a:solidFill>
                  <a:srgbClr val="384653"/>
                </a:solidFill>
                <a:ea typeface="Barlow Bold" pitchFamily="34" charset="-122"/>
                <a:cs typeface="Barlow Bold" pitchFamily="34" charset="-120"/>
              </a:rPr>
              <a:t>Kubernetes Proof of concept</a:t>
            </a:r>
            <a:endParaRPr lang="en-US" sz="2000" dirty="0"/>
          </a:p>
        </p:txBody>
      </p:sp>
      <p:sp>
        <p:nvSpPr>
          <p:cNvPr id="29" name="Text 18">
            <a:extLst>
              <a:ext uri="{FF2B5EF4-FFF2-40B4-BE49-F238E27FC236}">
                <a16:creationId xmlns:a16="http://schemas.microsoft.com/office/drawing/2014/main" id="{4EC48968-704C-B6CF-448D-34FC18A29522}"/>
              </a:ext>
            </a:extLst>
          </p:cNvPr>
          <p:cNvSpPr/>
          <p:nvPr/>
        </p:nvSpPr>
        <p:spPr>
          <a:xfrm>
            <a:off x="1757117" y="7189226"/>
            <a:ext cx="11948874" cy="223211"/>
          </a:xfrm>
          <a:prstGeom prst="rect">
            <a:avLst/>
          </a:prstGeom>
          <a:noFill/>
          <a:ln/>
        </p:spPr>
        <p:txBody>
          <a:bodyPr wrap="none" lIns="0" tIns="0" rIns="0" bIns="0" rtlCol="0" anchor="t"/>
          <a:lstStyle/>
          <a:p>
            <a:pPr marL="285750" indent="-285750">
              <a:lnSpc>
                <a:spcPts val="1850"/>
              </a:lnSpc>
              <a:buFont typeface="Arial" panose="020B0604020202020204" pitchFamily="34" charset="0"/>
              <a:buChar char="•"/>
            </a:pPr>
            <a:r>
              <a:rPr lang="en-US" b="1" dirty="0">
                <a:solidFill>
                  <a:srgbClr val="384653"/>
                </a:solidFill>
                <a:ea typeface="Montserrat" pitchFamily="34" charset="-122"/>
                <a:cs typeface="Montserrat" pitchFamily="34" charset="-120"/>
              </a:rPr>
              <a:t>Kubernetes-based local deployment </a:t>
            </a:r>
            <a:r>
              <a:rPr lang="en-US" dirty="0">
                <a:solidFill>
                  <a:srgbClr val="384653"/>
                </a:solidFill>
                <a:ea typeface="Montserrat" pitchFamily="34" charset="-122"/>
                <a:cs typeface="Montserrat" pitchFamily="34" charset="-120"/>
              </a:rPr>
              <a:t>to </a:t>
            </a:r>
            <a:r>
              <a:rPr lang="en-US" dirty="0"/>
              <a:t>Validate core Kubernetes concepts locally before moving to EKS production</a:t>
            </a:r>
            <a:r>
              <a:rPr lang="en-US" dirty="0">
                <a:solidFill>
                  <a:srgbClr val="384653"/>
                </a:solidFill>
                <a:ea typeface="Montserrat" pitchFamily="34" charset="-122"/>
                <a:cs typeface="Montserrat" pitchFamily="34" charset="-120"/>
              </a:rPr>
              <a:t>.</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54248" y="514112"/>
            <a:ext cx="4791670" cy="491966"/>
          </a:xfrm>
          <a:prstGeom prst="rect">
            <a:avLst/>
          </a:prstGeom>
          <a:noFill/>
          <a:ln/>
        </p:spPr>
        <p:txBody>
          <a:bodyPr wrap="none" lIns="0" tIns="0" rIns="0" bIns="0" rtlCol="0" anchor="t"/>
          <a:lstStyle/>
          <a:p>
            <a:pPr marL="0" indent="0" algn="l">
              <a:lnSpc>
                <a:spcPts val="3850"/>
              </a:lnSpc>
              <a:buNone/>
            </a:pPr>
            <a:r>
              <a:rPr lang="en-US" sz="2800" b="1" dirty="0">
                <a:solidFill>
                  <a:srgbClr val="C8A67F"/>
                </a:solidFill>
                <a:ea typeface="Barlow Bold" pitchFamily="34" charset="-122"/>
                <a:cs typeface="Barlow Bold" pitchFamily="34" charset="-120"/>
              </a:rPr>
              <a:t>CI/CD Pipeline Architecture</a:t>
            </a:r>
            <a:endParaRPr lang="en-US" sz="2800" dirty="0"/>
          </a:p>
        </p:txBody>
      </p:sp>
      <p:sp>
        <p:nvSpPr>
          <p:cNvPr id="3" name="Text 1"/>
          <p:cNvSpPr/>
          <p:nvPr/>
        </p:nvSpPr>
        <p:spPr>
          <a:xfrm>
            <a:off x="654248" y="1473398"/>
            <a:ext cx="2997637" cy="368856"/>
          </a:xfrm>
          <a:prstGeom prst="rect">
            <a:avLst/>
          </a:prstGeom>
          <a:noFill/>
          <a:ln/>
        </p:spPr>
        <p:txBody>
          <a:bodyPr wrap="none" lIns="0" tIns="0" rIns="0" bIns="0" rtlCol="0" anchor="t"/>
          <a:lstStyle/>
          <a:p>
            <a:pPr marL="0" indent="0" algn="l">
              <a:lnSpc>
                <a:spcPts val="2900"/>
              </a:lnSpc>
              <a:buNone/>
            </a:pPr>
            <a:r>
              <a:rPr lang="en-US" sz="2400" b="1" dirty="0">
                <a:solidFill>
                  <a:srgbClr val="C8A67F"/>
                </a:solidFill>
                <a:ea typeface="Barlow Bold" pitchFamily="34" charset="-122"/>
                <a:cs typeface="Barlow Bold" pitchFamily="34" charset="-120"/>
              </a:rPr>
              <a:t>Continuous Integration</a:t>
            </a:r>
            <a:endParaRPr lang="en-US" sz="2400" dirty="0"/>
          </a:p>
        </p:txBody>
      </p:sp>
      <p:sp>
        <p:nvSpPr>
          <p:cNvPr id="4" name="Text 2"/>
          <p:cNvSpPr/>
          <p:nvPr/>
        </p:nvSpPr>
        <p:spPr>
          <a:xfrm>
            <a:off x="654248" y="2029182"/>
            <a:ext cx="6432947" cy="299085"/>
          </a:xfrm>
          <a:prstGeom prst="rect">
            <a:avLst/>
          </a:prstGeom>
          <a:noFill/>
          <a:ln/>
        </p:spPr>
        <p:txBody>
          <a:bodyPr wrap="none" lIns="0" tIns="0" rIns="0" bIns="0" rtlCol="0" anchor="t"/>
          <a:lstStyle/>
          <a:p>
            <a:pPr marL="0" indent="0" algn="l">
              <a:lnSpc>
                <a:spcPts val="2350"/>
              </a:lnSpc>
              <a:buNone/>
            </a:pPr>
            <a:r>
              <a:rPr lang="en-US" dirty="0">
                <a:solidFill>
                  <a:srgbClr val="384653"/>
                </a:solidFill>
                <a:ea typeface="Montserrat" pitchFamily="34" charset="-122"/>
                <a:cs typeface="Montserrat" pitchFamily="34" charset="-120"/>
              </a:rPr>
              <a:t>Automated quality checks ensure code reliability before deployment.</a:t>
            </a:r>
            <a:endParaRPr lang="en-US" dirty="0"/>
          </a:p>
        </p:txBody>
      </p:sp>
      <p:pic>
        <p:nvPicPr>
          <p:cNvPr id="5" name="Image 0" descr="preencoded.png"/>
          <p:cNvPicPr>
            <a:picLocks noChangeAspect="1"/>
          </p:cNvPicPr>
          <p:nvPr/>
        </p:nvPicPr>
        <p:blipFill>
          <a:blip r:embed="rId3"/>
          <a:stretch>
            <a:fillRect/>
          </a:stretch>
        </p:blipFill>
        <p:spPr>
          <a:xfrm>
            <a:off x="654248" y="2538532"/>
            <a:ext cx="934760" cy="1167289"/>
          </a:xfrm>
          <a:prstGeom prst="rect">
            <a:avLst/>
          </a:prstGeom>
        </p:spPr>
      </p:pic>
      <p:sp>
        <p:nvSpPr>
          <p:cNvPr id="6" name="Text 3"/>
          <p:cNvSpPr/>
          <p:nvPr/>
        </p:nvSpPr>
        <p:spPr>
          <a:xfrm>
            <a:off x="1775936" y="2725460"/>
            <a:ext cx="2459950" cy="307419"/>
          </a:xfrm>
          <a:prstGeom prst="rect">
            <a:avLst/>
          </a:prstGeom>
          <a:noFill/>
          <a:ln/>
        </p:spPr>
        <p:txBody>
          <a:bodyPr wrap="none" lIns="0" tIns="0" rIns="0" bIns="0" rtlCol="0" anchor="t"/>
          <a:lstStyle/>
          <a:p>
            <a:pPr marL="0" indent="0" algn="l">
              <a:lnSpc>
                <a:spcPts val="2400"/>
              </a:lnSpc>
              <a:buNone/>
            </a:pPr>
            <a:r>
              <a:rPr lang="en-US" sz="2000" b="1" dirty="0">
                <a:solidFill>
                  <a:srgbClr val="384653"/>
                </a:solidFill>
                <a:ea typeface="Barlow Bold" pitchFamily="34" charset="-122"/>
                <a:cs typeface="Barlow Bold" pitchFamily="34" charset="-120"/>
              </a:rPr>
              <a:t>Code Push</a:t>
            </a:r>
            <a:endParaRPr lang="en-US" sz="2000" dirty="0"/>
          </a:p>
        </p:txBody>
      </p:sp>
      <p:sp>
        <p:nvSpPr>
          <p:cNvPr id="7" name="Text 4"/>
          <p:cNvSpPr/>
          <p:nvPr/>
        </p:nvSpPr>
        <p:spPr>
          <a:xfrm>
            <a:off x="1775936" y="3219807"/>
            <a:ext cx="5311259" cy="299085"/>
          </a:xfrm>
          <a:prstGeom prst="rect">
            <a:avLst/>
          </a:prstGeom>
          <a:noFill/>
          <a:ln/>
        </p:spPr>
        <p:txBody>
          <a:bodyPr wrap="none" lIns="0" tIns="0" rIns="0" bIns="0" rtlCol="0" anchor="t"/>
          <a:lstStyle/>
          <a:p>
            <a:pPr marL="0" indent="0" algn="l">
              <a:lnSpc>
                <a:spcPts val="2350"/>
              </a:lnSpc>
              <a:buNone/>
            </a:pPr>
            <a:r>
              <a:rPr lang="en-US" dirty="0">
                <a:solidFill>
                  <a:srgbClr val="384653"/>
                </a:solidFill>
                <a:ea typeface="Montserrat" pitchFamily="34" charset="-122"/>
                <a:cs typeface="Montserrat" pitchFamily="34" charset="-120"/>
              </a:rPr>
              <a:t>Developer commits to develop branch</a:t>
            </a:r>
            <a:endParaRPr lang="en-US" dirty="0"/>
          </a:p>
        </p:txBody>
      </p:sp>
      <p:pic>
        <p:nvPicPr>
          <p:cNvPr id="8" name="Image 1" descr="preencoded.png"/>
          <p:cNvPicPr>
            <a:picLocks noChangeAspect="1"/>
          </p:cNvPicPr>
          <p:nvPr/>
        </p:nvPicPr>
        <p:blipFill>
          <a:blip r:embed="rId4"/>
          <a:stretch>
            <a:fillRect/>
          </a:stretch>
        </p:blipFill>
        <p:spPr>
          <a:xfrm>
            <a:off x="654248" y="3705820"/>
            <a:ext cx="934760" cy="1167289"/>
          </a:xfrm>
          <a:prstGeom prst="rect">
            <a:avLst/>
          </a:prstGeom>
        </p:spPr>
      </p:pic>
      <p:sp>
        <p:nvSpPr>
          <p:cNvPr id="9" name="Text 5"/>
          <p:cNvSpPr/>
          <p:nvPr/>
        </p:nvSpPr>
        <p:spPr>
          <a:xfrm>
            <a:off x="1775936" y="3892748"/>
            <a:ext cx="2459950" cy="307419"/>
          </a:xfrm>
          <a:prstGeom prst="rect">
            <a:avLst/>
          </a:prstGeom>
          <a:noFill/>
          <a:ln/>
        </p:spPr>
        <p:txBody>
          <a:bodyPr wrap="none" lIns="0" tIns="0" rIns="0" bIns="0" rtlCol="0" anchor="t"/>
          <a:lstStyle/>
          <a:p>
            <a:pPr marL="0" indent="0" algn="l">
              <a:lnSpc>
                <a:spcPts val="2400"/>
              </a:lnSpc>
              <a:buNone/>
            </a:pPr>
            <a:r>
              <a:rPr lang="en-US" sz="2000" b="1" dirty="0">
                <a:solidFill>
                  <a:srgbClr val="384653"/>
                </a:solidFill>
                <a:ea typeface="Barlow Bold" pitchFamily="34" charset="-122"/>
                <a:cs typeface="Barlow Bold" pitchFamily="34" charset="-120"/>
              </a:rPr>
              <a:t>Build Stage</a:t>
            </a:r>
            <a:endParaRPr lang="en-US" sz="2000" dirty="0"/>
          </a:p>
        </p:txBody>
      </p:sp>
      <p:sp>
        <p:nvSpPr>
          <p:cNvPr id="10" name="Text 6"/>
          <p:cNvSpPr/>
          <p:nvPr/>
        </p:nvSpPr>
        <p:spPr>
          <a:xfrm>
            <a:off x="1775936" y="4387096"/>
            <a:ext cx="5311259" cy="299085"/>
          </a:xfrm>
          <a:prstGeom prst="rect">
            <a:avLst/>
          </a:prstGeom>
          <a:noFill/>
          <a:ln/>
        </p:spPr>
        <p:txBody>
          <a:bodyPr wrap="none" lIns="0" tIns="0" rIns="0" bIns="0" rtlCol="0" anchor="t"/>
          <a:lstStyle/>
          <a:p>
            <a:pPr marL="0" indent="0" algn="l">
              <a:lnSpc>
                <a:spcPts val="2350"/>
              </a:lnSpc>
              <a:buNone/>
            </a:pPr>
            <a:r>
              <a:rPr lang="en-US" dirty="0">
                <a:solidFill>
                  <a:srgbClr val="384653"/>
                </a:solidFill>
                <a:ea typeface="Montserrat" pitchFamily="34" charset="-122"/>
                <a:cs typeface="Montserrat" pitchFamily="34" charset="-120"/>
              </a:rPr>
              <a:t>GitHub Actions builds Docker images</a:t>
            </a:r>
            <a:endParaRPr lang="en-US" dirty="0"/>
          </a:p>
        </p:txBody>
      </p:sp>
      <p:pic>
        <p:nvPicPr>
          <p:cNvPr id="11" name="Image 2" descr="preencoded.png"/>
          <p:cNvPicPr>
            <a:picLocks noChangeAspect="1"/>
          </p:cNvPicPr>
          <p:nvPr/>
        </p:nvPicPr>
        <p:blipFill>
          <a:blip r:embed="rId5"/>
          <a:stretch>
            <a:fillRect/>
          </a:stretch>
        </p:blipFill>
        <p:spPr>
          <a:xfrm>
            <a:off x="654248" y="4873109"/>
            <a:ext cx="934760" cy="1167289"/>
          </a:xfrm>
          <a:prstGeom prst="rect">
            <a:avLst/>
          </a:prstGeom>
        </p:spPr>
      </p:pic>
      <p:sp>
        <p:nvSpPr>
          <p:cNvPr id="12" name="Text 7"/>
          <p:cNvSpPr/>
          <p:nvPr/>
        </p:nvSpPr>
        <p:spPr>
          <a:xfrm>
            <a:off x="1775936" y="5060037"/>
            <a:ext cx="2459950" cy="307419"/>
          </a:xfrm>
          <a:prstGeom prst="rect">
            <a:avLst/>
          </a:prstGeom>
          <a:noFill/>
          <a:ln/>
        </p:spPr>
        <p:txBody>
          <a:bodyPr wrap="none" lIns="0" tIns="0" rIns="0" bIns="0" rtlCol="0" anchor="t"/>
          <a:lstStyle/>
          <a:p>
            <a:pPr marL="0" indent="0" algn="l">
              <a:lnSpc>
                <a:spcPts val="2400"/>
              </a:lnSpc>
              <a:buNone/>
            </a:pPr>
            <a:r>
              <a:rPr lang="en-US" sz="2000" b="1" dirty="0">
                <a:solidFill>
                  <a:srgbClr val="384653"/>
                </a:solidFill>
                <a:ea typeface="Barlow Bold" pitchFamily="34" charset="-122"/>
                <a:cs typeface="Barlow Bold" pitchFamily="34" charset="-120"/>
              </a:rPr>
              <a:t>Sanity Checks</a:t>
            </a:r>
            <a:endParaRPr lang="en-US" sz="2000" dirty="0"/>
          </a:p>
        </p:txBody>
      </p:sp>
      <p:sp>
        <p:nvSpPr>
          <p:cNvPr id="13" name="Text 8"/>
          <p:cNvSpPr/>
          <p:nvPr/>
        </p:nvSpPr>
        <p:spPr>
          <a:xfrm>
            <a:off x="1775936" y="5554385"/>
            <a:ext cx="5311259" cy="299085"/>
          </a:xfrm>
          <a:prstGeom prst="rect">
            <a:avLst/>
          </a:prstGeom>
          <a:noFill/>
          <a:ln/>
        </p:spPr>
        <p:txBody>
          <a:bodyPr wrap="none" lIns="0" tIns="0" rIns="0" bIns="0" rtlCol="0" anchor="t"/>
          <a:lstStyle/>
          <a:p>
            <a:pPr marL="0" indent="0" algn="l">
              <a:lnSpc>
                <a:spcPts val="2350"/>
              </a:lnSpc>
              <a:buNone/>
            </a:pPr>
            <a:r>
              <a:rPr lang="en-US" dirty="0">
                <a:solidFill>
                  <a:srgbClr val="384653"/>
                </a:solidFill>
                <a:ea typeface="Montserrat" pitchFamily="34" charset="-122"/>
                <a:cs typeface="Montserrat" pitchFamily="34" charset="-120"/>
              </a:rPr>
              <a:t>API endpoint validation, container health verification</a:t>
            </a:r>
            <a:endParaRPr lang="en-US" dirty="0"/>
          </a:p>
        </p:txBody>
      </p:sp>
      <p:pic>
        <p:nvPicPr>
          <p:cNvPr id="14" name="Image 3" descr="preencoded.png"/>
          <p:cNvPicPr>
            <a:picLocks noChangeAspect="1"/>
          </p:cNvPicPr>
          <p:nvPr/>
        </p:nvPicPr>
        <p:blipFill>
          <a:blip r:embed="rId6"/>
          <a:stretch>
            <a:fillRect/>
          </a:stretch>
        </p:blipFill>
        <p:spPr>
          <a:xfrm>
            <a:off x="654248" y="6040398"/>
            <a:ext cx="934760" cy="1167289"/>
          </a:xfrm>
          <a:prstGeom prst="rect">
            <a:avLst/>
          </a:prstGeom>
        </p:spPr>
      </p:pic>
      <p:sp>
        <p:nvSpPr>
          <p:cNvPr id="15" name="Text 9"/>
          <p:cNvSpPr/>
          <p:nvPr/>
        </p:nvSpPr>
        <p:spPr>
          <a:xfrm>
            <a:off x="1775936" y="6227326"/>
            <a:ext cx="2459950" cy="307419"/>
          </a:xfrm>
          <a:prstGeom prst="rect">
            <a:avLst/>
          </a:prstGeom>
          <a:noFill/>
          <a:ln/>
        </p:spPr>
        <p:txBody>
          <a:bodyPr wrap="none" lIns="0" tIns="0" rIns="0" bIns="0" rtlCol="0" anchor="t"/>
          <a:lstStyle/>
          <a:p>
            <a:pPr marL="0" indent="0" algn="l">
              <a:lnSpc>
                <a:spcPts val="2400"/>
              </a:lnSpc>
              <a:buNone/>
            </a:pPr>
            <a:r>
              <a:rPr lang="en-US" sz="2000" b="1" dirty="0">
                <a:solidFill>
                  <a:srgbClr val="384653"/>
                </a:solidFill>
                <a:ea typeface="Barlow Bold" pitchFamily="34" charset="-122"/>
                <a:cs typeface="Barlow Bold" pitchFamily="34" charset="-120"/>
              </a:rPr>
              <a:t>Review Ready</a:t>
            </a:r>
            <a:endParaRPr lang="en-US" sz="2000" dirty="0"/>
          </a:p>
        </p:txBody>
      </p:sp>
      <p:sp>
        <p:nvSpPr>
          <p:cNvPr id="16" name="Text 10"/>
          <p:cNvSpPr/>
          <p:nvPr/>
        </p:nvSpPr>
        <p:spPr>
          <a:xfrm>
            <a:off x="1775936" y="6721673"/>
            <a:ext cx="5311259" cy="299085"/>
          </a:xfrm>
          <a:prstGeom prst="rect">
            <a:avLst/>
          </a:prstGeom>
          <a:noFill/>
          <a:ln/>
        </p:spPr>
        <p:txBody>
          <a:bodyPr wrap="none" lIns="0" tIns="0" rIns="0" bIns="0" rtlCol="0" anchor="t"/>
          <a:lstStyle/>
          <a:p>
            <a:pPr marL="0" indent="0" algn="l">
              <a:lnSpc>
                <a:spcPts val="2350"/>
              </a:lnSpc>
              <a:buNone/>
            </a:pPr>
            <a:r>
              <a:rPr lang="en-US" dirty="0">
                <a:solidFill>
                  <a:srgbClr val="384653"/>
                </a:solidFill>
                <a:ea typeface="Montserrat" pitchFamily="34" charset="-122"/>
                <a:cs typeface="Montserrat" pitchFamily="34" charset="-120"/>
              </a:rPr>
              <a:t>Green status enables merge to main</a:t>
            </a:r>
            <a:endParaRPr lang="en-US" dirty="0"/>
          </a:p>
        </p:txBody>
      </p:sp>
      <p:sp>
        <p:nvSpPr>
          <p:cNvPr id="17" name="Text 11"/>
          <p:cNvSpPr/>
          <p:nvPr/>
        </p:nvSpPr>
        <p:spPr>
          <a:xfrm>
            <a:off x="7550825" y="1473398"/>
            <a:ext cx="3114437" cy="368856"/>
          </a:xfrm>
          <a:prstGeom prst="rect">
            <a:avLst/>
          </a:prstGeom>
          <a:noFill/>
          <a:ln/>
        </p:spPr>
        <p:txBody>
          <a:bodyPr wrap="none" lIns="0" tIns="0" rIns="0" bIns="0" rtlCol="0" anchor="t"/>
          <a:lstStyle/>
          <a:p>
            <a:pPr marL="0" indent="0" algn="l">
              <a:lnSpc>
                <a:spcPts val="2900"/>
              </a:lnSpc>
              <a:buNone/>
            </a:pPr>
            <a:r>
              <a:rPr lang="en-US" sz="2400" b="1" dirty="0">
                <a:solidFill>
                  <a:srgbClr val="C8A67F"/>
                </a:solidFill>
                <a:ea typeface="Barlow Bold" pitchFamily="34" charset="-122"/>
                <a:cs typeface="Barlow Bold" pitchFamily="34" charset="-120"/>
              </a:rPr>
              <a:t>Continuous Deployment</a:t>
            </a:r>
            <a:endParaRPr lang="en-US" sz="2400" dirty="0"/>
          </a:p>
        </p:txBody>
      </p:sp>
      <p:sp>
        <p:nvSpPr>
          <p:cNvPr id="18" name="Text 12"/>
          <p:cNvSpPr/>
          <p:nvPr/>
        </p:nvSpPr>
        <p:spPr>
          <a:xfrm>
            <a:off x="7550825" y="2029182"/>
            <a:ext cx="6432947" cy="598170"/>
          </a:xfrm>
          <a:prstGeom prst="rect">
            <a:avLst/>
          </a:prstGeom>
          <a:noFill/>
          <a:ln/>
        </p:spPr>
        <p:txBody>
          <a:bodyPr wrap="square" lIns="0" tIns="0" rIns="0" bIns="0" rtlCol="0" anchor="t"/>
          <a:lstStyle/>
          <a:p>
            <a:pPr marL="0" indent="0" algn="l">
              <a:lnSpc>
                <a:spcPts val="2350"/>
              </a:lnSpc>
              <a:buNone/>
            </a:pPr>
            <a:r>
              <a:rPr lang="en-US" dirty="0">
                <a:solidFill>
                  <a:srgbClr val="384653"/>
                </a:solidFill>
                <a:ea typeface="Montserrat" pitchFamily="34" charset="-122"/>
                <a:cs typeface="Montserrat" pitchFamily="34" charset="-120"/>
              </a:rPr>
              <a:t>Production deployment happens automatically with built-in safeguards.</a:t>
            </a:r>
            <a:endParaRPr lang="en-US" dirty="0"/>
          </a:p>
        </p:txBody>
      </p:sp>
      <p:pic>
        <p:nvPicPr>
          <p:cNvPr id="19" name="Image 4" descr="preencoded.png"/>
          <p:cNvPicPr>
            <a:picLocks noChangeAspect="1"/>
          </p:cNvPicPr>
          <p:nvPr/>
        </p:nvPicPr>
        <p:blipFill>
          <a:blip r:embed="rId3"/>
          <a:stretch>
            <a:fillRect/>
          </a:stretch>
        </p:blipFill>
        <p:spPr>
          <a:xfrm>
            <a:off x="7550825" y="2837617"/>
            <a:ext cx="934760" cy="1167289"/>
          </a:xfrm>
          <a:prstGeom prst="rect">
            <a:avLst/>
          </a:prstGeom>
        </p:spPr>
      </p:pic>
      <p:sp>
        <p:nvSpPr>
          <p:cNvPr id="20" name="Text 13"/>
          <p:cNvSpPr/>
          <p:nvPr/>
        </p:nvSpPr>
        <p:spPr>
          <a:xfrm>
            <a:off x="8672513" y="3024545"/>
            <a:ext cx="2459950" cy="307419"/>
          </a:xfrm>
          <a:prstGeom prst="rect">
            <a:avLst/>
          </a:prstGeom>
          <a:noFill/>
          <a:ln/>
        </p:spPr>
        <p:txBody>
          <a:bodyPr wrap="none" lIns="0" tIns="0" rIns="0" bIns="0" rtlCol="0" anchor="t"/>
          <a:lstStyle/>
          <a:p>
            <a:pPr marL="0" indent="0" algn="l">
              <a:lnSpc>
                <a:spcPts val="2400"/>
              </a:lnSpc>
              <a:buNone/>
            </a:pPr>
            <a:r>
              <a:rPr lang="en-US" sz="2000" b="1" dirty="0">
                <a:solidFill>
                  <a:srgbClr val="384653"/>
                </a:solidFill>
                <a:ea typeface="Barlow Bold" pitchFamily="34" charset="-122"/>
                <a:cs typeface="Barlow Bold" pitchFamily="34" charset="-120"/>
              </a:rPr>
              <a:t>Merge Event</a:t>
            </a:r>
            <a:endParaRPr lang="en-US" sz="2000" dirty="0"/>
          </a:p>
        </p:txBody>
      </p:sp>
      <p:sp>
        <p:nvSpPr>
          <p:cNvPr id="21" name="Text 14"/>
          <p:cNvSpPr/>
          <p:nvPr/>
        </p:nvSpPr>
        <p:spPr>
          <a:xfrm>
            <a:off x="8672513" y="3518892"/>
            <a:ext cx="5311259" cy="299085"/>
          </a:xfrm>
          <a:prstGeom prst="rect">
            <a:avLst/>
          </a:prstGeom>
          <a:noFill/>
          <a:ln/>
        </p:spPr>
        <p:txBody>
          <a:bodyPr wrap="none" lIns="0" tIns="0" rIns="0" bIns="0" rtlCol="0" anchor="t"/>
          <a:lstStyle/>
          <a:p>
            <a:pPr marL="0" indent="0" algn="l">
              <a:lnSpc>
                <a:spcPts val="2350"/>
              </a:lnSpc>
              <a:buNone/>
            </a:pPr>
            <a:r>
              <a:rPr lang="en-US" dirty="0">
                <a:solidFill>
                  <a:srgbClr val="384653"/>
                </a:solidFill>
                <a:ea typeface="Montserrat" pitchFamily="34" charset="-122"/>
                <a:cs typeface="Montserrat" pitchFamily="34" charset="-120"/>
              </a:rPr>
              <a:t>Pull request merged to main branch</a:t>
            </a:r>
            <a:endParaRPr lang="en-US" dirty="0"/>
          </a:p>
        </p:txBody>
      </p:sp>
      <p:pic>
        <p:nvPicPr>
          <p:cNvPr id="22" name="Image 5" descr="preencoded.png"/>
          <p:cNvPicPr>
            <a:picLocks noChangeAspect="1"/>
          </p:cNvPicPr>
          <p:nvPr/>
        </p:nvPicPr>
        <p:blipFill>
          <a:blip r:embed="rId4"/>
          <a:stretch>
            <a:fillRect/>
          </a:stretch>
        </p:blipFill>
        <p:spPr>
          <a:xfrm>
            <a:off x="7550825" y="4004905"/>
            <a:ext cx="934760" cy="1167289"/>
          </a:xfrm>
          <a:prstGeom prst="rect">
            <a:avLst/>
          </a:prstGeom>
        </p:spPr>
      </p:pic>
      <p:sp>
        <p:nvSpPr>
          <p:cNvPr id="23" name="Text 15"/>
          <p:cNvSpPr/>
          <p:nvPr/>
        </p:nvSpPr>
        <p:spPr>
          <a:xfrm>
            <a:off x="8672513" y="4191833"/>
            <a:ext cx="2459950" cy="307419"/>
          </a:xfrm>
          <a:prstGeom prst="rect">
            <a:avLst/>
          </a:prstGeom>
          <a:noFill/>
          <a:ln/>
        </p:spPr>
        <p:txBody>
          <a:bodyPr wrap="none" lIns="0" tIns="0" rIns="0" bIns="0" rtlCol="0" anchor="t"/>
          <a:lstStyle/>
          <a:p>
            <a:pPr marL="0" indent="0" algn="l">
              <a:lnSpc>
                <a:spcPts val="2400"/>
              </a:lnSpc>
              <a:buNone/>
            </a:pPr>
            <a:r>
              <a:rPr lang="en-US" sz="2000" b="1" dirty="0">
                <a:solidFill>
                  <a:srgbClr val="384653"/>
                </a:solidFill>
                <a:ea typeface="Barlow Bold" pitchFamily="34" charset="-122"/>
                <a:cs typeface="Barlow Bold" pitchFamily="34" charset="-120"/>
              </a:rPr>
              <a:t>AWS Deployment</a:t>
            </a:r>
            <a:endParaRPr lang="en-US" sz="2000" dirty="0"/>
          </a:p>
        </p:txBody>
      </p:sp>
      <p:sp>
        <p:nvSpPr>
          <p:cNvPr id="24" name="Text 16"/>
          <p:cNvSpPr/>
          <p:nvPr/>
        </p:nvSpPr>
        <p:spPr>
          <a:xfrm>
            <a:off x="8672513" y="4686181"/>
            <a:ext cx="5311259" cy="299085"/>
          </a:xfrm>
          <a:prstGeom prst="rect">
            <a:avLst/>
          </a:prstGeom>
          <a:noFill/>
          <a:ln/>
        </p:spPr>
        <p:txBody>
          <a:bodyPr wrap="none" lIns="0" tIns="0" rIns="0" bIns="0" rtlCol="0" anchor="t"/>
          <a:lstStyle/>
          <a:p>
            <a:pPr marL="0" indent="0" algn="l">
              <a:lnSpc>
                <a:spcPts val="2350"/>
              </a:lnSpc>
              <a:buNone/>
            </a:pPr>
            <a:r>
              <a:rPr lang="en-US" dirty="0">
                <a:solidFill>
                  <a:srgbClr val="384653"/>
                </a:solidFill>
                <a:ea typeface="Montserrat" pitchFamily="34" charset="-122"/>
                <a:cs typeface="Montserrat" pitchFamily="34" charset="-120"/>
              </a:rPr>
              <a:t>Docker containers deployed to EC2 instance</a:t>
            </a:r>
            <a:endParaRPr lang="en-US" dirty="0"/>
          </a:p>
        </p:txBody>
      </p:sp>
      <p:pic>
        <p:nvPicPr>
          <p:cNvPr id="25" name="Image 6" descr="preencoded.png"/>
          <p:cNvPicPr>
            <a:picLocks noChangeAspect="1"/>
          </p:cNvPicPr>
          <p:nvPr/>
        </p:nvPicPr>
        <p:blipFill>
          <a:blip r:embed="rId5"/>
          <a:stretch>
            <a:fillRect/>
          </a:stretch>
        </p:blipFill>
        <p:spPr>
          <a:xfrm>
            <a:off x="7550825" y="5172194"/>
            <a:ext cx="934760" cy="1167289"/>
          </a:xfrm>
          <a:prstGeom prst="rect">
            <a:avLst/>
          </a:prstGeom>
        </p:spPr>
      </p:pic>
      <p:sp>
        <p:nvSpPr>
          <p:cNvPr id="26" name="Text 17"/>
          <p:cNvSpPr/>
          <p:nvPr/>
        </p:nvSpPr>
        <p:spPr>
          <a:xfrm>
            <a:off x="8672513" y="5359122"/>
            <a:ext cx="2459950" cy="307419"/>
          </a:xfrm>
          <a:prstGeom prst="rect">
            <a:avLst/>
          </a:prstGeom>
          <a:noFill/>
          <a:ln/>
        </p:spPr>
        <p:txBody>
          <a:bodyPr wrap="none" lIns="0" tIns="0" rIns="0" bIns="0" rtlCol="0" anchor="t"/>
          <a:lstStyle/>
          <a:p>
            <a:pPr marL="0" indent="0" algn="l">
              <a:lnSpc>
                <a:spcPts val="2400"/>
              </a:lnSpc>
              <a:buNone/>
            </a:pPr>
            <a:r>
              <a:rPr lang="en-US" sz="2000" b="1" dirty="0">
                <a:solidFill>
                  <a:srgbClr val="384653"/>
                </a:solidFill>
                <a:ea typeface="Barlow Bold" pitchFamily="34" charset="-122"/>
                <a:cs typeface="Barlow Bold" pitchFamily="34" charset="-120"/>
              </a:rPr>
              <a:t>Health Checks</a:t>
            </a:r>
            <a:endParaRPr lang="en-US" sz="2000" dirty="0"/>
          </a:p>
        </p:txBody>
      </p:sp>
      <p:sp>
        <p:nvSpPr>
          <p:cNvPr id="27" name="Text 18"/>
          <p:cNvSpPr/>
          <p:nvPr/>
        </p:nvSpPr>
        <p:spPr>
          <a:xfrm>
            <a:off x="8672513" y="5853470"/>
            <a:ext cx="5774889" cy="595655"/>
          </a:xfrm>
          <a:prstGeom prst="rect">
            <a:avLst/>
          </a:prstGeom>
          <a:noFill/>
          <a:ln/>
        </p:spPr>
        <p:txBody>
          <a:bodyPr wrap="none" lIns="0" tIns="0" rIns="0" bIns="0" rtlCol="0" anchor="t"/>
          <a:lstStyle/>
          <a:p>
            <a:pPr>
              <a:lnSpc>
                <a:spcPts val="2350"/>
              </a:lnSpc>
            </a:pPr>
            <a:r>
              <a:rPr lang="en-US" dirty="0">
                <a:solidFill>
                  <a:srgbClr val="384653"/>
                </a:solidFill>
                <a:ea typeface="Montserrat" pitchFamily="34" charset="-122"/>
                <a:cs typeface="Montserrat" pitchFamily="34" charset="-120"/>
              </a:rPr>
              <a:t>GitHub Actions confirm service health</a:t>
            </a:r>
            <a:endParaRPr lang="en-US" dirty="0"/>
          </a:p>
        </p:txBody>
      </p:sp>
      <p:pic>
        <p:nvPicPr>
          <p:cNvPr id="28" name="Image 7" descr="preencoded.png"/>
          <p:cNvPicPr>
            <a:picLocks noChangeAspect="1"/>
          </p:cNvPicPr>
          <p:nvPr/>
        </p:nvPicPr>
        <p:blipFill>
          <a:blip r:embed="rId6"/>
          <a:stretch>
            <a:fillRect/>
          </a:stretch>
        </p:blipFill>
        <p:spPr>
          <a:xfrm>
            <a:off x="7550825" y="6339483"/>
            <a:ext cx="934760" cy="1167289"/>
          </a:xfrm>
          <a:prstGeom prst="rect">
            <a:avLst/>
          </a:prstGeom>
        </p:spPr>
      </p:pic>
      <p:sp>
        <p:nvSpPr>
          <p:cNvPr id="29" name="Text 19"/>
          <p:cNvSpPr/>
          <p:nvPr/>
        </p:nvSpPr>
        <p:spPr>
          <a:xfrm>
            <a:off x="8672513" y="6526411"/>
            <a:ext cx="2459950" cy="307419"/>
          </a:xfrm>
          <a:prstGeom prst="rect">
            <a:avLst/>
          </a:prstGeom>
          <a:noFill/>
          <a:ln/>
        </p:spPr>
        <p:txBody>
          <a:bodyPr wrap="none" lIns="0" tIns="0" rIns="0" bIns="0" rtlCol="0" anchor="t"/>
          <a:lstStyle/>
          <a:p>
            <a:pPr marL="0" indent="0" algn="l">
              <a:lnSpc>
                <a:spcPts val="2400"/>
              </a:lnSpc>
              <a:buNone/>
            </a:pPr>
            <a:r>
              <a:rPr lang="en-US" sz="2000" b="1" dirty="0">
                <a:solidFill>
                  <a:srgbClr val="384653"/>
                </a:solidFill>
                <a:ea typeface="Barlow Bold" pitchFamily="34" charset="-122"/>
                <a:cs typeface="Barlow Bold" pitchFamily="34" charset="-120"/>
              </a:rPr>
              <a:t>Monitoring</a:t>
            </a:r>
            <a:r>
              <a:rPr lang="en-US" sz="1900" b="1" dirty="0">
                <a:solidFill>
                  <a:srgbClr val="384653"/>
                </a:solidFill>
                <a:ea typeface="Barlow Bold" pitchFamily="34" charset="-122"/>
                <a:cs typeface="Barlow Bold" pitchFamily="34" charset="-120"/>
              </a:rPr>
              <a:t> Active</a:t>
            </a:r>
            <a:endParaRPr lang="en-US" sz="1900" dirty="0"/>
          </a:p>
        </p:txBody>
      </p:sp>
      <p:sp>
        <p:nvSpPr>
          <p:cNvPr id="30" name="Text 20"/>
          <p:cNvSpPr/>
          <p:nvPr/>
        </p:nvSpPr>
        <p:spPr>
          <a:xfrm>
            <a:off x="8672513" y="7020758"/>
            <a:ext cx="5311259" cy="299085"/>
          </a:xfrm>
          <a:prstGeom prst="rect">
            <a:avLst/>
          </a:prstGeom>
          <a:noFill/>
          <a:ln/>
        </p:spPr>
        <p:txBody>
          <a:bodyPr wrap="none" lIns="0" tIns="0" rIns="0" bIns="0" rtlCol="0" anchor="t"/>
          <a:lstStyle/>
          <a:p>
            <a:pPr>
              <a:lnSpc>
                <a:spcPts val="2350"/>
              </a:lnSpc>
            </a:pPr>
            <a:r>
              <a:rPr lang="en-US" dirty="0">
                <a:solidFill>
                  <a:srgbClr val="384653"/>
                </a:solidFill>
                <a:ea typeface="Montserrat" pitchFamily="34" charset="-122"/>
                <a:cs typeface="Montserrat" pitchFamily="34" charset="-120"/>
              </a:rPr>
              <a:t>GitHub Actions indicates successful deployment</a:t>
            </a:r>
          </a:p>
        </p:txBody>
      </p:sp>
      <p:sp>
        <p:nvSpPr>
          <p:cNvPr id="31" name="Rectangle 30">
            <a:extLst>
              <a:ext uri="{FF2B5EF4-FFF2-40B4-BE49-F238E27FC236}">
                <a16:creationId xmlns:a16="http://schemas.microsoft.com/office/drawing/2014/main" id="{FB2F49D2-545B-0C81-AF42-152209902BB5}"/>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Image 1" descr="preencoded.png">
            <a:extLst>
              <a:ext uri="{FF2B5EF4-FFF2-40B4-BE49-F238E27FC236}">
                <a16:creationId xmlns:a16="http://schemas.microsoft.com/office/drawing/2014/main" id="{17B71F36-9313-F7A1-81AF-A902CDB6E2F7}"/>
              </a:ext>
            </a:extLst>
          </p:cNvPr>
          <p:cNvPicPr>
            <a:picLocks noChangeAspect="1"/>
          </p:cNvPicPr>
          <p:nvPr/>
        </p:nvPicPr>
        <p:blipFill>
          <a:blip r:embed="rId7"/>
          <a:stretch>
            <a:fillRect/>
          </a:stretch>
        </p:blipFill>
        <p:spPr>
          <a:xfrm>
            <a:off x="12753492" y="347088"/>
            <a:ext cx="1189553" cy="598051"/>
          </a:xfrm>
          <a:prstGeom prst="rect">
            <a:avLst/>
          </a:prstGeom>
        </p:spPr>
      </p:pic>
      <p:pic>
        <p:nvPicPr>
          <p:cNvPr id="33" name="Image 2" descr="preencoded.png">
            <a:extLst>
              <a:ext uri="{FF2B5EF4-FFF2-40B4-BE49-F238E27FC236}">
                <a16:creationId xmlns:a16="http://schemas.microsoft.com/office/drawing/2014/main" id="{16344A3C-1EAA-D1B4-BC63-9D8465DA4513}"/>
              </a:ext>
            </a:extLst>
          </p:cNvPr>
          <p:cNvPicPr>
            <a:picLocks noChangeAspect="1"/>
          </p:cNvPicPr>
          <p:nvPr/>
        </p:nvPicPr>
        <p:blipFill>
          <a:blip r:embed="rId8"/>
          <a:stretch>
            <a:fillRect/>
          </a:stretch>
        </p:blipFill>
        <p:spPr>
          <a:xfrm>
            <a:off x="11639150" y="292334"/>
            <a:ext cx="875348" cy="80474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4C5761-6BE3-2D5F-3313-FA03C0E70EFB}"/>
              </a:ext>
            </a:extLst>
          </p:cNvPr>
          <p:cNvSpPr/>
          <p:nvPr/>
        </p:nvSpPr>
        <p:spPr>
          <a:xfrm>
            <a:off x="12726296" y="7616414"/>
            <a:ext cx="1785770" cy="516367"/>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00"/>
          </a:p>
        </p:txBody>
      </p:sp>
      <p:pic>
        <p:nvPicPr>
          <p:cNvPr id="3" name="Image 2" descr="preencoded.png">
            <a:extLst>
              <a:ext uri="{FF2B5EF4-FFF2-40B4-BE49-F238E27FC236}">
                <a16:creationId xmlns:a16="http://schemas.microsoft.com/office/drawing/2014/main" id="{7421E6C7-6FB2-493D-4A0B-E713EE4F2F09}"/>
              </a:ext>
            </a:extLst>
          </p:cNvPr>
          <p:cNvPicPr>
            <a:picLocks noChangeAspect="1"/>
          </p:cNvPicPr>
          <p:nvPr/>
        </p:nvPicPr>
        <p:blipFill>
          <a:blip r:embed="rId2"/>
          <a:stretch>
            <a:fillRect/>
          </a:stretch>
        </p:blipFill>
        <p:spPr>
          <a:xfrm>
            <a:off x="11639150" y="292334"/>
            <a:ext cx="875348" cy="804743"/>
          </a:xfrm>
          <a:prstGeom prst="rect">
            <a:avLst/>
          </a:prstGeom>
        </p:spPr>
      </p:pic>
      <p:pic>
        <p:nvPicPr>
          <p:cNvPr id="4" name="Image 1" descr="preencoded.png">
            <a:extLst>
              <a:ext uri="{FF2B5EF4-FFF2-40B4-BE49-F238E27FC236}">
                <a16:creationId xmlns:a16="http://schemas.microsoft.com/office/drawing/2014/main" id="{FE8BCD09-C2B9-B77B-65FA-D7500F0C1876}"/>
              </a:ext>
            </a:extLst>
          </p:cNvPr>
          <p:cNvPicPr>
            <a:picLocks noChangeAspect="1"/>
          </p:cNvPicPr>
          <p:nvPr/>
        </p:nvPicPr>
        <p:blipFill>
          <a:blip r:embed="rId3"/>
          <a:stretch>
            <a:fillRect/>
          </a:stretch>
        </p:blipFill>
        <p:spPr>
          <a:xfrm>
            <a:off x="12753492" y="347088"/>
            <a:ext cx="1189553" cy="598051"/>
          </a:xfrm>
          <a:prstGeom prst="rect">
            <a:avLst/>
          </a:prstGeom>
        </p:spPr>
      </p:pic>
      <p:sp>
        <p:nvSpPr>
          <p:cNvPr id="6" name="Text 0">
            <a:extLst>
              <a:ext uri="{FF2B5EF4-FFF2-40B4-BE49-F238E27FC236}">
                <a16:creationId xmlns:a16="http://schemas.microsoft.com/office/drawing/2014/main" id="{14E34EC8-5AA5-C3DA-503D-582CF1159807}"/>
              </a:ext>
            </a:extLst>
          </p:cNvPr>
          <p:cNvSpPr/>
          <p:nvPr/>
        </p:nvSpPr>
        <p:spPr>
          <a:xfrm>
            <a:off x="379094" y="297894"/>
            <a:ext cx="4152265" cy="315291"/>
          </a:xfrm>
          <a:prstGeom prst="rect">
            <a:avLst/>
          </a:prstGeom>
          <a:noFill/>
          <a:ln/>
        </p:spPr>
        <p:txBody>
          <a:bodyPr wrap="none" lIns="0" tIns="0" rIns="0" bIns="0" rtlCol="0" anchor="t"/>
          <a:lstStyle/>
          <a:p>
            <a:pPr marL="0" indent="0" algn="l">
              <a:lnSpc>
                <a:spcPts val="2200"/>
              </a:lnSpc>
              <a:buNone/>
            </a:pPr>
            <a:r>
              <a:rPr lang="en-US" sz="2800" b="1" dirty="0">
                <a:solidFill>
                  <a:srgbClr val="C8A67F"/>
                </a:solidFill>
                <a:ea typeface="Barlow Bold" pitchFamily="34" charset="-122"/>
                <a:cs typeface="Barlow Bold" pitchFamily="34" charset="-120"/>
              </a:rPr>
              <a:t>Kubernetes Implementation</a:t>
            </a:r>
            <a:endParaRPr lang="en-US" sz="2800" dirty="0"/>
          </a:p>
        </p:txBody>
      </p:sp>
      <p:pic>
        <p:nvPicPr>
          <p:cNvPr id="8" name="Picture 7">
            <a:extLst>
              <a:ext uri="{FF2B5EF4-FFF2-40B4-BE49-F238E27FC236}">
                <a16:creationId xmlns:a16="http://schemas.microsoft.com/office/drawing/2014/main" id="{36BD9352-ECC6-AC37-8FEE-D2B581DEDE0D}"/>
              </a:ext>
            </a:extLst>
          </p:cNvPr>
          <p:cNvPicPr>
            <a:picLocks noChangeAspect="1"/>
          </p:cNvPicPr>
          <p:nvPr/>
        </p:nvPicPr>
        <p:blipFill>
          <a:blip r:embed="rId4"/>
          <a:srcRect l="3509" t="27777" r="3173" b="22925"/>
          <a:stretch/>
        </p:blipFill>
        <p:spPr>
          <a:xfrm>
            <a:off x="1121600" y="2382818"/>
            <a:ext cx="12021440" cy="3463963"/>
          </a:xfrm>
          <a:prstGeom prst="rect">
            <a:avLst/>
          </a:prstGeom>
        </p:spPr>
      </p:pic>
      <p:pic>
        <p:nvPicPr>
          <p:cNvPr id="10" name="Picture 9">
            <a:extLst>
              <a:ext uri="{FF2B5EF4-FFF2-40B4-BE49-F238E27FC236}">
                <a16:creationId xmlns:a16="http://schemas.microsoft.com/office/drawing/2014/main" id="{D997191B-AFF3-A08A-8CDB-38A3AE2A4DE9}"/>
              </a:ext>
            </a:extLst>
          </p:cNvPr>
          <p:cNvPicPr>
            <a:picLocks noChangeAspect="1"/>
          </p:cNvPicPr>
          <p:nvPr/>
        </p:nvPicPr>
        <p:blipFill>
          <a:blip r:embed="rId5"/>
          <a:stretch>
            <a:fillRect/>
          </a:stretch>
        </p:blipFill>
        <p:spPr>
          <a:xfrm>
            <a:off x="10364551" y="2932790"/>
            <a:ext cx="801574" cy="864661"/>
          </a:xfrm>
          <a:prstGeom prst="rect">
            <a:avLst/>
          </a:prstGeom>
        </p:spPr>
      </p:pic>
      <p:pic>
        <p:nvPicPr>
          <p:cNvPr id="11" name="Picture 10">
            <a:extLst>
              <a:ext uri="{FF2B5EF4-FFF2-40B4-BE49-F238E27FC236}">
                <a16:creationId xmlns:a16="http://schemas.microsoft.com/office/drawing/2014/main" id="{75F276B8-6237-F418-6BED-8AED6C52B851}"/>
              </a:ext>
            </a:extLst>
          </p:cNvPr>
          <p:cNvPicPr>
            <a:picLocks noChangeAspect="1"/>
          </p:cNvPicPr>
          <p:nvPr/>
        </p:nvPicPr>
        <p:blipFill>
          <a:blip r:embed="rId6"/>
          <a:srcRect l="19648" t="27778" r="19828" b="27510"/>
          <a:stretch/>
        </p:blipFill>
        <p:spPr>
          <a:xfrm>
            <a:off x="5906208" y="2997338"/>
            <a:ext cx="637552" cy="627991"/>
          </a:xfrm>
          <a:prstGeom prst="rect">
            <a:avLst/>
          </a:prstGeom>
        </p:spPr>
      </p:pic>
      <p:sp>
        <p:nvSpPr>
          <p:cNvPr id="13" name="Rectangle 12">
            <a:extLst>
              <a:ext uri="{FF2B5EF4-FFF2-40B4-BE49-F238E27FC236}">
                <a16:creationId xmlns:a16="http://schemas.microsoft.com/office/drawing/2014/main" id="{387C4457-8BD2-6EBD-D6FC-A16EEBF8FAD9}"/>
              </a:ext>
            </a:extLst>
          </p:cNvPr>
          <p:cNvSpPr/>
          <p:nvPr/>
        </p:nvSpPr>
        <p:spPr>
          <a:xfrm>
            <a:off x="1283843" y="3397394"/>
            <a:ext cx="801574" cy="48611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C02A4C4-8181-7AEC-BEE9-70CEC03DCE78}"/>
              </a:ext>
            </a:extLst>
          </p:cNvPr>
          <p:cNvSpPr/>
          <p:nvPr/>
        </p:nvSpPr>
        <p:spPr>
          <a:xfrm>
            <a:off x="1309243" y="2984062"/>
            <a:ext cx="637552" cy="76211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C1347C40-3464-7FB7-F3DA-5D442D684403}"/>
              </a:ext>
            </a:extLst>
          </p:cNvPr>
          <p:cNvPicPr>
            <a:picLocks noChangeAspect="1"/>
          </p:cNvPicPr>
          <p:nvPr/>
        </p:nvPicPr>
        <p:blipFill>
          <a:blip r:embed="rId7"/>
          <a:stretch>
            <a:fillRect/>
          </a:stretch>
        </p:blipFill>
        <p:spPr>
          <a:xfrm>
            <a:off x="1325689" y="2932790"/>
            <a:ext cx="621106" cy="621106"/>
          </a:xfrm>
          <a:prstGeom prst="rect">
            <a:avLst/>
          </a:prstGeom>
        </p:spPr>
      </p:pic>
      <p:sp>
        <p:nvSpPr>
          <p:cNvPr id="15" name="Rectangle 14">
            <a:extLst>
              <a:ext uri="{FF2B5EF4-FFF2-40B4-BE49-F238E27FC236}">
                <a16:creationId xmlns:a16="http://schemas.microsoft.com/office/drawing/2014/main" id="{ADE8A074-D251-C186-BDCA-466FB53BFF68}"/>
              </a:ext>
            </a:extLst>
          </p:cNvPr>
          <p:cNvSpPr/>
          <p:nvPr/>
        </p:nvSpPr>
        <p:spPr>
          <a:xfrm>
            <a:off x="1859279" y="4991575"/>
            <a:ext cx="478105" cy="57267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41D12A40-D5C9-AADC-A3F5-13D63CA55C88}"/>
              </a:ext>
            </a:extLst>
          </p:cNvPr>
          <p:cNvPicPr>
            <a:picLocks noChangeAspect="1"/>
          </p:cNvPicPr>
          <p:nvPr/>
        </p:nvPicPr>
        <p:blipFill>
          <a:blip r:embed="rId8"/>
          <a:stretch>
            <a:fillRect/>
          </a:stretch>
        </p:blipFill>
        <p:spPr>
          <a:xfrm>
            <a:off x="1913762" y="5005860"/>
            <a:ext cx="544101" cy="544101"/>
          </a:xfrm>
          <a:prstGeom prst="rect">
            <a:avLst/>
          </a:prstGeom>
        </p:spPr>
      </p:pic>
    </p:spTree>
    <p:extLst>
      <p:ext uri="{BB962C8B-B14F-4D97-AF65-F5344CB8AC3E}">
        <p14:creationId xmlns:p14="http://schemas.microsoft.com/office/powerpoint/2010/main" val="15622189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369</TotalTime>
  <Words>968</Words>
  <Application>Microsoft Office PowerPoint</Application>
  <PresentationFormat>Custom</PresentationFormat>
  <Paragraphs>179</Paragraphs>
  <Slides>14</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Consolas</vt:lpstr>
      <vt:lpstr>Barlow Bold</vt:lpstr>
      <vt:lpstr>Montserrat</vt:lpstr>
      <vt:lpstr>Calibri (Body)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Omar Mohssen Imam Yoseuf</cp:lastModifiedBy>
  <cp:revision>8</cp:revision>
  <dcterms:created xsi:type="dcterms:W3CDTF">2025-11-14T12:09:26Z</dcterms:created>
  <dcterms:modified xsi:type="dcterms:W3CDTF">2025-11-29T17:47:24Z</dcterms:modified>
</cp:coreProperties>
</file>